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Lst>
  <p:sldSz cy="6858000" cx="9144000"/>
  <p:notesSz cx="7099300" cy="10234600"/>
  <p:embeddedFontLst>
    <p:embeddedFont>
      <p:font typeface="Merriweather Sans"/>
      <p:regular r:id="rId84"/>
      <p:bold r:id="rId85"/>
      <p:italic r:id="rId86"/>
      <p:boldItalic r:id="rId87"/>
    </p:embeddedFont>
    <p:embeddedFont>
      <p:font typeface="Helvetica Neue"/>
      <p:regular r:id="rId88"/>
      <p:bold r:id="rId89"/>
      <p:italic r:id="rId90"/>
      <p:boldItalic r:id="rId9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92" roundtripDataSignature="AMtx7mhSlBzqL/85okHYa4C7CQMBxT+Jb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font" Target="fonts/MerriweatherSans-regular.fntdata"/><Relationship Id="rId83" Type="http://schemas.openxmlformats.org/officeDocument/2006/relationships/slide" Target="slides/slide78.xml"/><Relationship Id="rId42" Type="http://schemas.openxmlformats.org/officeDocument/2006/relationships/slide" Target="slides/slide37.xml"/><Relationship Id="rId86" Type="http://schemas.openxmlformats.org/officeDocument/2006/relationships/font" Target="fonts/MerriweatherSans-italic.fntdata"/><Relationship Id="rId41" Type="http://schemas.openxmlformats.org/officeDocument/2006/relationships/slide" Target="slides/slide36.xml"/><Relationship Id="rId85" Type="http://schemas.openxmlformats.org/officeDocument/2006/relationships/font" Target="fonts/MerriweatherSans-bold.fntdata"/><Relationship Id="rId44" Type="http://schemas.openxmlformats.org/officeDocument/2006/relationships/slide" Target="slides/slide39.xml"/><Relationship Id="rId88" Type="http://schemas.openxmlformats.org/officeDocument/2006/relationships/font" Target="fonts/HelveticaNeue-regular.fntdata"/><Relationship Id="rId43" Type="http://schemas.openxmlformats.org/officeDocument/2006/relationships/slide" Target="slides/slide38.xml"/><Relationship Id="rId87" Type="http://schemas.openxmlformats.org/officeDocument/2006/relationships/font" Target="fonts/MerriweatherSans-boldItalic.fntdata"/><Relationship Id="rId46" Type="http://schemas.openxmlformats.org/officeDocument/2006/relationships/slide" Target="slides/slide41.xml"/><Relationship Id="rId45" Type="http://schemas.openxmlformats.org/officeDocument/2006/relationships/slide" Target="slides/slide40.xml"/><Relationship Id="rId89" Type="http://schemas.openxmlformats.org/officeDocument/2006/relationships/font" Target="fonts/HelveticaNeue-bold.fntdata"/><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79" Type="http://schemas.openxmlformats.org/officeDocument/2006/relationships/slide" Target="slides/slide74.xml"/><Relationship Id="rId34" Type="http://schemas.openxmlformats.org/officeDocument/2006/relationships/slide" Target="slides/slide29.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91" Type="http://schemas.openxmlformats.org/officeDocument/2006/relationships/font" Target="fonts/HelveticaNeue-boldItalic.fntdata"/><Relationship Id="rId90" Type="http://schemas.openxmlformats.org/officeDocument/2006/relationships/font" Target="fonts/HelveticaNeue-italic.fntdata"/><Relationship Id="rId92" Type="http://customschemas.google.com/relationships/presentationmetadata" Target="metadata"/><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76363" cy="511731"/>
          </a:xfrm>
          <a:prstGeom prst="rect">
            <a:avLst/>
          </a:prstGeom>
          <a:noFill/>
          <a:ln>
            <a:noFill/>
          </a:ln>
        </p:spPr>
        <p:txBody>
          <a:bodyPr anchorCtr="0" anchor="t" bIns="49500" lIns="99025" spcFirstLastPara="1" rIns="99025" wrap="square" tIns="49500">
            <a:noAutofit/>
          </a:bodyPr>
          <a:lstStyle>
            <a:lvl1pPr lvl="0" marR="0" rtl="0" algn="l">
              <a:spcBef>
                <a:spcPts val="0"/>
              </a:spcBef>
              <a:spcAft>
                <a:spcPts val="0"/>
              </a:spcAft>
              <a:buSzPts val="1400"/>
              <a:buNone/>
              <a:defRPr b="0" i="0" sz="13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4021294" y="0"/>
            <a:ext cx="3076363" cy="511731"/>
          </a:xfrm>
          <a:prstGeom prst="rect">
            <a:avLst/>
          </a:prstGeom>
          <a:noFill/>
          <a:ln>
            <a:noFill/>
          </a:ln>
        </p:spPr>
        <p:txBody>
          <a:bodyPr anchorCtr="0" anchor="t" bIns="49500" lIns="99025" spcFirstLastPara="1" rIns="99025" wrap="square" tIns="49500">
            <a:noAutofit/>
          </a:bodyPr>
          <a:lstStyle>
            <a:lvl1pPr lvl="0" marR="0" rtl="0" algn="r">
              <a:spcBef>
                <a:spcPts val="0"/>
              </a:spcBef>
              <a:spcAft>
                <a:spcPts val="0"/>
              </a:spcAft>
              <a:buSzPts val="1400"/>
              <a:buNone/>
              <a:defRPr b="0" i="0" sz="13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9930" y="4861441"/>
            <a:ext cx="5679440" cy="4605576"/>
          </a:xfrm>
          <a:prstGeom prst="rect">
            <a:avLst/>
          </a:prstGeom>
          <a:noFill/>
          <a:ln>
            <a:noFill/>
          </a:ln>
        </p:spPr>
        <p:txBody>
          <a:bodyPr anchorCtr="0" anchor="t" bIns="49500" lIns="99025" spcFirstLastPara="1" rIns="99025" wrap="square" tIns="49500">
            <a:norm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721106"/>
            <a:ext cx="3076363" cy="511731"/>
          </a:xfrm>
          <a:prstGeom prst="rect">
            <a:avLst/>
          </a:prstGeom>
          <a:noFill/>
          <a:ln>
            <a:noFill/>
          </a:ln>
        </p:spPr>
        <p:txBody>
          <a:bodyPr anchorCtr="0" anchor="b" bIns="49500" lIns="99025" spcFirstLastPara="1" rIns="99025" wrap="square" tIns="49500">
            <a:noAutofit/>
          </a:bodyPr>
          <a:lstStyle>
            <a:lvl1pPr lvl="0" marR="0" rtl="0" algn="l">
              <a:spcBef>
                <a:spcPts val="0"/>
              </a:spcBef>
              <a:spcAft>
                <a:spcPts val="0"/>
              </a:spcAft>
              <a:buSzPts val="1400"/>
              <a:buNone/>
              <a:defRPr b="0" i="0" sz="13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4021294" y="9721106"/>
            <a:ext cx="3076363" cy="511731"/>
          </a:xfrm>
          <a:prstGeom prst="rect">
            <a:avLst/>
          </a:prstGeom>
          <a:noFill/>
          <a:ln>
            <a:noFill/>
          </a:ln>
        </p:spPr>
        <p:txBody>
          <a:bodyPr anchorCtr="0" anchor="b" bIns="49500" lIns="99025" spcFirstLastPara="1" rIns="99025" wrap="square" tIns="49500">
            <a:noAutofit/>
          </a:bodyPr>
          <a:lstStyle/>
          <a:p>
            <a:pPr indent="0" lvl="0" marL="0" marR="0" rtl="0" algn="r">
              <a:spcBef>
                <a:spcPts val="0"/>
              </a:spcBef>
              <a:spcAft>
                <a:spcPts val="0"/>
              </a:spcAft>
              <a:buNone/>
            </a:pPr>
            <a:fld id="{00000000-1234-1234-1234-123412341234}" type="slidenum">
              <a:rPr b="0" i="0" lang="it-IT" sz="1300" u="none" cap="none" strike="noStrike">
                <a:solidFill>
                  <a:schemeClr val="dk1"/>
                </a:solidFill>
                <a:latin typeface="Calibri"/>
                <a:ea typeface="Calibri"/>
                <a:cs typeface="Calibri"/>
                <a:sym typeface="Calibri"/>
              </a:rPr>
              <a:t>‹#›</a:t>
            </a:fld>
            <a:endParaRPr b="0" i="0" sz="13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93" name="Google Shape;93;p2: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108" name="Google Shape;108;p3: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113" name="Google Shape;113;p4: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119" name="Google Shape;119;p5: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6: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126" name="Google Shape;126;p6: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7: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141" name="Google Shape;141;p7: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8: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152" name="Google Shape;152;p8: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9: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171" name="Google Shape;171;p9: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0: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180" name="Google Shape;180;p10: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1: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205" name="Google Shape;205;p11: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2: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216" name="Google Shape;216;p12: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3: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227" name="Google Shape;227;p13: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4: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234" name="Google Shape;234;p14: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5: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241" name="Google Shape;241;p15: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6: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294" name="Google Shape;294;p16: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7: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306" name="Google Shape;306;p17: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18: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318" name="Google Shape;318;p18: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9: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323" name="Google Shape;323;p19: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20: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333" name="Google Shape;333;p20: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21: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342" name="Google Shape;342;p21: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22: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350" name="Google Shape;350;p22: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23: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356" name="Google Shape;356;p23: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24: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384" name="Google Shape;384;p24: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25:notes"/>
          <p:cNvSpPr txBox="1"/>
          <p:nvPr>
            <p:ph idx="12" type="sldNum"/>
          </p:nvPr>
        </p:nvSpPr>
        <p:spPr>
          <a:xfrm>
            <a:off x="4021294" y="9721106"/>
            <a:ext cx="3076363" cy="511731"/>
          </a:xfrm>
          <a:prstGeom prst="rect">
            <a:avLst/>
          </a:prstGeom>
          <a:noFill/>
          <a:ln>
            <a:noFill/>
          </a:ln>
        </p:spPr>
        <p:txBody>
          <a:bodyPr anchorCtr="0" anchor="b" bIns="49500" lIns="99025" spcFirstLastPara="1" rIns="99025" wrap="square" tIns="49500">
            <a:noAutofit/>
          </a:bodyPr>
          <a:lstStyle/>
          <a:p>
            <a:pPr indent="0" lvl="0" marL="0" rtl="0" algn="r">
              <a:spcBef>
                <a:spcPts val="0"/>
              </a:spcBef>
              <a:spcAft>
                <a:spcPts val="0"/>
              </a:spcAft>
              <a:buNone/>
            </a:pPr>
            <a:fld id="{00000000-1234-1234-1234-123412341234}" type="slidenum">
              <a:rPr lang="it-IT"/>
              <a:t>‹#›</a:t>
            </a:fld>
            <a:endParaRPr/>
          </a:p>
        </p:txBody>
      </p:sp>
      <p:sp>
        <p:nvSpPr>
          <p:cNvPr id="406" name="Google Shape;406;p25: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7" name="Google Shape;407;p25:notes"/>
          <p:cNvSpPr txBox="1"/>
          <p:nvPr>
            <p:ph idx="1" type="body"/>
          </p:nvPr>
        </p:nvSpPr>
        <p:spPr>
          <a:xfrm>
            <a:off x="709930" y="4861441"/>
            <a:ext cx="5679440" cy="4605576"/>
          </a:xfrm>
          <a:prstGeom prst="rect">
            <a:avLst/>
          </a:prstGeom>
          <a:noFill/>
          <a:ln>
            <a:noFill/>
          </a:ln>
        </p:spPr>
        <p:txBody>
          <a:bodyPr anchorCtr="0" anchor="t" bIns="49500" lIns="99025" spcFirstLastPara="1" rIns="99025" wrap="square" tIns="49500">
            <a:normAutofit/>
          </a:bodyPr>
          <a:lstStyle/>
          <a:p>
            <a:pPr indent="0" lvl="0" marL="0" rtl="0" algn="l">
              <a:spcBef>
                <a:spcPts val="0"/>
              </a:spcBef>
              <a:spcAft>
                <a:spcPts val="0"/>
              </a:spcAft>
              <a:buNone/>
            </a:pPr>
            <a:r>
              <a:t/>
            </a:r>
            <a:endParaRPr>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26: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421" name="Google Shape;421;p26: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27:notes"/>
          <p:cNvSpPr txBox="1"/>
          <p:nvPr>
            <p:ph idx="12" type="sldNum"/>
          </p:nvPr>
        </p:nvSpPr>
        <p:spPr>
          <a:xfrm>
            <a:off x="4021294" y="9721106"/>
            <a:ext cx="3076363" cy="511731"/>
          </a:xfrm>
          <a:prstGeom prst="rect">
            <a:avLst/>
          </a:prstGeom>
          <a:noFill/>
          <a:ln>
            <a:noFill/>
          </a:ln>
        </p:spPr>
        <p:txBody>
          <a:bodyPr anchorCtr="0" anchor="b" bIns="49500" lIns="99025" spcFirstLastPara="1" rIns="99025" wrap="square" tIns="49500">
            <a:noAutofit/>
          </a:bodyPr>
          <a:lstStyle/>
          <a:p>
            <a:pPr indent="0" lvl="0" marL="0" rtl="0" algn="r">
              <a:spcBef>
                <a:spcPts val="0"/>
              </a:spcBef>
              <a:spcAft>
                <a:spcPts val="0"/>
              </a:spcAft>
              <a:buNone/>
            </a:pPr>
            <a:fld id="{00000000-1234-1234-1234-123412341234}" type="slidenum">
              <a:rPr lang="it-IT"/>
              <a:t>‹#›</a:t>
            </a:fld>
            <a:endParaRPr/>
          </a:p>
        </p:txBody>
      </p:sp>
      <p:sp>
        <p:nvSpPr>
          <p:cNvPr id="433" name="Google Shape;433;p27: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434" name="Google Shape;434;p27:notes"/>
          <p:cNvSpPr txBox="1"/>
          <p:nvPr>
            <p:ph idx="1" type="body"/>
          </p:nvPr>
        </p:nvSpPr>
        <p:spPr>
          <a:xfrm>
            <a:off x="709930" y="4861441"/>
            <a:ext cx="5679440" cy="4605576"/>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49500" lIns="99025" spcFirstLastPara="1" rIns="99025" wrap="square" tIns="49500">
            <a:norm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28: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441" name="Google Shape;441;p28: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29: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457" name="Google Shape;457;p29: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30: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492" name="Google Shape;492;p30: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31:notes"/>
          <p:cNvSpPr txBox="1"/>
          <p:nvPr>
            <p:ph idx="12" type="sldNum"/>
          </p:nvPr>
        </p:nvSpPr>
        <p:spPr>
          <a:xfrm>
            <a:off x="4021294" y="9721106"/>
            <a:ext cx="3076363" cy="511731"/>
          </a:xfrm>
          <a:prstGeom prst="rect">
            <a:avLst/>
          </a:prstGeom>
          <a:noFill/>
          <a:ln>
            <a:noFill/>
          </a:ln>
        </p:spPr>
        <p:txBody>
          <a:bodyPr anchorCtr="0" anchor="b" bIns="49500" lIns="99025" spcFirstLastPara="1" rIns="99025" wrap="square" tIns="49500">
            <a:noAutofit/>
          </a:bodyPr>
          <a:lstStyle/>
          <a:p>
            <a:pPr indent="0" lvl="0" marL="0" rtl="0" algn="r">
              <a:spcBef>
                <a:spcPts val="0"/>
              </a:spcBef>
              <a:spcAft>
                <a:spcPts val="0"/>
              </a:spcAft>
              <a:buNone/>
            </a:pPr>
            <a:fld id="{00000000-1234-1234-1234-123412341234}" type="slidenum">
              <a:rPr lang="it-IT"/>
              <a:t>‹#›</a:t>
            </a:fld>
            <a:endParaRPr/>
          </a:p>
        </p:txBody>
      </p:sp>
      <p:sp>
        <p:nvSpPr>
          <p:cNvPr id="514" name="Google Shape;514;p31: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5" name="Google Shape;515;p31:notes"/>
          <p:cNvSpPr txBox="1"/>
          <p:nvPr>
            <p:ph idx="1" type="body"/>
          </p:nvPr>
        </p:nvSpPr>
        <p:spPr>
          <a:xfrm>
            <a:off x="709930" y="4861441"/>
            <a:ext cx="5679440" cy="4605576"/>
          </a:xfrm>
          <a:prstGeom prst="rect">
            <a:avLst/>
          </a:prstGeom>
          <a:noFill/>
          <a:ln>
            <a:noFill/>
          </a:ln>
        </p:spPr>
        <p:txBody>
          <a:bodyPr anchorCtr="0" anchor="t" bIns="49500" lIns="99025" spcFirstLastPara="1" rIns="99025" wrap="square" tIns="49500">
            <a:normAutofit/>
          </a:bodyPr>
          <a:lstStyle/>
          <a:p>
            <a:pPr indent="0" lvl="0" marL="0" rtl="0" algn="l">
              <a:spcBef>
                <a:spcPts val="0"/>
              </a:spcBef>
              <a:spcAft>
                <a:spcPts val="0"/>
              </a:spcAft>
              <a:buNone/>
            </a:pPr>
            <a:r>
              <a:t/>
            </a:r>
            <a:endParaRPr>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32: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529" name="Google Shape;529;p32: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33: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538" name="Google Shape;538;p33: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34: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545" name="Google Shape;545;p34: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35: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553" name="Google Shape;553;p35: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36: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562" name="Google Shape;562;p36: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37: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571" name="Google Shape;571;p37:notes"/>
          <p:cNvSpPr txBox="1"/>
          <p:nvPr>
            <p:ph idx="1" type="body"/>
          </p:nvPr>
        </p:nvSpPr>
        <p:spPr>
          <a:xfrm>
            <a:off x="709930" y="4861441"/>
            <a:ext cx="5679440" cy="4605576"/>
          </a:xfrm>
          <a:prstGeom prst="rect">
            <a:avLst/>
          </a:prstGeom>
          <a:noFill/>
          <a:ln>
            <a:noFill/>
          </a:ln>
        </p:spPr>
        <p:txBody>
          <a:bodyPr anchorCtr="0" anchor="t" bIns="49500" lIns="99025" spcFirstLastPara="1" rIns="99025" wrap="square" tIns="49500">
            <a:norm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38: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581" name="Google Shape;581;p38:notes"/>
          <p:cNvSpPr txBox="1"/>
          <p:nvPr>
            <p:ph idx="1" type="body"/>
          </p:nvPr>
        </p:nvSpPr>
        <p:spPr>
          <a:xfrm>
            <a:off x="709930" y="4861441"/>
            <a:ext cx="5679440" cy="4605576"/>
          </a:xfrm>
          <a:prstGeom prst="rect">
            <a:avLst/>
          </a:prstGeom>
          <a:noFill/>
          <a:ln>
            <a:noFill/>
          </a:ln>
        </p:spPr>
        <p:txBody>
          <a:bodyPr anchorCtr="0" anchor="t" bIns="49500" lIns="99025" spcFirstLastPara="1" rIns="99025" wrap="square" tIns="49500">
            <a:norm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39: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591" name="Google Shape;591;p39:notes"/>
          <p:cNvSpPr txBox="1"/>
          <p:nvPr>
            <p:ph idx="1" type="body"/>
          </p:nvPr>
        </p:nvSpPr>
        <p:spPr>
          <a:xfrm>
            <a:off x="709930" y="4861441"/>
            <a:ext cx="5679440" cy="4605576"/>
          </a:xfrm>
          <a:prstGeom prst="rect">
            <a:avLst/>
          </a:prstGeom>
          <a:noFill/>
          <a:ln>
            <a:noFill/>
          </a:ln>
        </p:spPr>
        <p:txBody>
          <a:bodyPr anchorCtr="0" anchor="t" bIns="49500" lIns="99025" spcFirstLastPara="1" rIns="99025" wrap="square" tIns="49500">
            <a:norm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40: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601" name="Google Shape;601;p40:notes"/>
          <p:cNvSpPr txBox="1"/>
          <p:nvPr>
            <p:ph idx="1" type="body"/>
          </p:nvPr>
        </p:nvSpPr>
        <p:spPr>
          <a:xfrm>
            <a:off x="709930" y="4861441"/>
            <a:ext cx="5679440" cy="4605576"/>
          </a:xfrm>
          <a:prstGeom prst="rect">
            <a:avLst/>
          </a:prstGeom>
          <a:noFill/>
          <a:ln>
            <a:noFill/>
          </a:ln>
        </p:spPr>
        <p:txBody>
          <a:bodyPr anchorCtr="0" anchor="t" bIns="49500" lIns="99025" spcFirstLastPara="1" rIns="99025" wrap="square" tIns="49500">
            <a:norm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41: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609" name="Google Shape;609;p41:notes"/>
          <p:cNvSpPr txBox="1"/>
          <p:nvPr>
            <p:ph idx="1" type="body"/>
          </p:nvPr>
        </p:nvSpPr>
        <p:spPr>
          <a:xfrm>
            <a:off x="709930" y="4861441"/>
            <a:ext cx="5679440" cy="4605576"/>
          </a:xfrm>
          <a:prstGeom prst="rect">
            <a:avLst/>
          </a:prstGeom>
          <a:noFill/>
          <a:ln>
            <a:noFill/>
          </a:ln>
        </p:spPr>
        <p:txBody>
          <a:bodyPr anchorCtr="0" anchor="t" bIns="49500" lIns="99025" spcFirstLastPara="1" rIns="99025" wrap="square" tIns="49500">
            <a:norm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42: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623" name="Google Shape;623;p42: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p43: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638" name="Google Shape;638;p43: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p44: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648" name="Google Shape;648;p44: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45:notes"/>
          <p:cNvSpPr txBox="1"/>
          <p:nvPr>
            <p:ph idx="12" type="sldNum"/>
          </p:nvPr>
        </p:nvSpPr>
        <p:spPr>
          <a:xfrm>
            <a:off x="4021294" y="9721106"/>
            <a:ext cx="3076363" cy="511731"/>
          </a:xfrm>
          <a:prstGeom prst="rect">
            <a:avLst/>
          </a:prstGeom>
          <a:noFill/>
          <a:ln>
            <a:noFill/>
          </a:ln>
        </p:spPr>
        <p:txBody>
          <a:bodyPr anchorCtr="0" anchor="b" bIns="49500" lIns="99025" spcFirstLastPara="1" rIns="99025" wrap="square" tIns="49500">
            <a:noAutofit/>
          </a:bodyPr>
          <a:lstStyle/>
          <a:p>
            <a:pPr indent="0" lvl="0" marL="0" rtl="0" algn="r">
              <a:spcBef>
                <a:spcPts val="0"/>
              </a:spcBef>
              <a:spcAft>
                <a:spcPts val="0"/>
              </a:spcAft>
              <a:buNone/>
            </a:pPr>
            <a:fld id="{00000000-1234-1234-1234-123412341234}" type="slidenum">
              <a:rPr lang="it-IT"/>
              <a:t>‹#›</a:t>
            </a:fld>
            <a:endParaRPr/>
          </a:p>
        </p:txBody>
      </p:sp>
      <p:sp>
        <p:nvSpPr>
          <p:cNvPr id="653" name="Google Shape;653;p45: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654" name="Google Shape;654;p45:notes"/>
          <p:cNvSpPr txBox="1"/>
          <p:nvPr>
            <p:ph idx="1" type="body"/>
          </p:nvPr>
        </p:nvSpPr>
        <p:spPr>
          <a:xfrm>
            <a:off x="709930" y="4861441"/>
            <a:ext cx="5679440" cy="4605576"/>
          </a:xfrm>
          <a:prstGeom prst="rect">
            <a:avLst/>
          </a:prstGeom>
          <a:noFill/>
          <a:ln>
            <a:noFill/>
          </a:ln>
        </p:spPr>
        <p:txBody>
          <a:bodyPr anchorCtr="0" anchor="t" bIns="49500" lIns="99025" spcFirstLastPara="1" rIns="99025" wrap="square" tIns="49500">
            <a:normAutofit/>
          </a:bodyPr>
          <a:lstStyle/>
          <a:p>
            <a:pPr indent="0" lvl="0" marL="0" rtl="0" algn="l">
              <a:spcBef>
                <a:spcPts val="0"/>
              </a:spcBef>
              <a:spcAft>
                <a:spcPts val="0"/>
              </a:spcAft>
              <a:buNone/>
            </a:pPr>
            <a:r>
              <a:t/>
            </a:r>
            <a:endParaRPr>
              <a:latin typeface="Arial"/>
              <a:ea typeface="Arial"/>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46:notes"/>
          <p:cNvSpPr txBox="1"/>
          <p:nvPr>
            <p:ph idx="12" type="sldNum"/>
          </p:nvPr>
        </p:nvSpPr>
        <p:spPr>
          <a:xfrm>
            <a:off x="4021294" y="9721106"/>
            <a:ext cx="3076363" cy="511731"/>
          </a:xfrm>
          <a:prstGeom prst="rect">
            <a:avLst/>
          </a:prstGeom>
          <a:noFill/>
          <a:ln>
            <a:noFill/>
          </a:ln>
        </p:spPr>
        <p:txBody>
          <a:bodyPr anchorCtr="0" anchor="b" bIns="49500" lIns="99025" spcFirstLastPara="1" rIns="99025" wrap="square" tIns="49500">
            <a:noAutofit/>
          </a:bodyPr>
          <a:lstStyle/>
          <a:p>
            <a:pPr indent="0" lvl="0" marL="0" rtl="0" algn="r">
              <a:spcBef>
                <a:spcPts val="0"/>
              </a:spcBef>
              <a:spcAft>
                <a:spcPts val="0"/>
              </a:spcAft>
              <a:buNone/>
            </a:pPr>
            <a:fld id="{00000000-1234-1234-1234-123412341234}" type="slidenum">
              <a:rPr lang="it-IT"/>
              <a:t>‹#›</a:t>
            </a:fld>
            <a:endParaRPr/>
          </a:p>
        </p:txBody>
      </p:sp>
      <p:sp>
        <p:nvSpPr>
          <p:cNvPr id="663" name="Google Shape;663;p46: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664" name="Google Shape;664;p46:notes"/>
          <p:cNvSpPr txBox="1"/>
          <p:nvPr>
            <p:ph idx="1" type="body"/>
          </p:nvPr>
        </p:nvSpPr>
        <p:spPr>
          <a:xfrm>
            <a:off x="709930" y="4861441"/>
            <a:ext cx="5679440" cy="4605576"/>
          </a:xfrm>
          <a:prstGeom prst="rect">
            <a:avLst/>
          </a:prstGeom>
          <a:noFill/>
          <a:ln>
            <a:noFill/>
          </a:ln>
        </p:spPr>
        <p:txBody>
          <a:bodyPr anchorCtr="0" anchor="t" bIns="49500" lIns="99025" spcFirstLastPara="1" rIns="99025" wrap="square" tIns="49500">
            <a:normAutofit/>
          </a:bodyPr>
          <a:lstStyle/>
          <a:p>
            <a:pPr indent="0" lvl="0" marL="0" rtl="0" algn="l">
              <a:spcBef>
                <a:spcPts val="0"/>
              </a:spcBef>
              <a:spcAft>
                <a:spcPts val="0"/>
              </a:spcAft>
              <a:buNone/>
            </a:pPr>
            <a:r>
              <a:t/>
            </a:r>
            <a:endParaRPr>
              <a:latin typeface="Arial"/>
              <a:ea typeface="Arial"/>
              <a:cs typeface="Arial"/>
              <a:sym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p47:notes"/>
          <p:cNvSpPr txBox="1"/>
          <p:nvPr>
            <p:ph idx="12" type="sldNum"/>
          </p:nvPr>
        </p:nvSpPr>
        <p:spPr>
          <a:xfrm>
            <a:off x="4021294" y="9721106"/>
            <a:ext cx="3076363" cy="511731"/>
          </a:xfrm>
          <a:prstGeom prst="rect">
            <a:avLst/>
          </a:prstGeom>
          <a:noFill/>
          <a:ln>
            <a:noFill/>
          </a:ln>
        </p:spPr>
        <p:txBody>
          <a:bodyPr anchorCtr="0" anchor="b" bIns="49500" lIns="99025" spcFirstLastPara="1" rIns="99025" wrap="square" tIns="49500">
            <a:noAutofit/>
          </a:bodyPr>
          <a:lstStyle/>
          <a:p>
            <a:pPr indent="0" lvl="0" marL="0" rtl="0" algn="r">
              <a:spcBef>
                <a:spcPts val="0"/>
              </a:spcBef>
              <a:spcAft>
                <a:spcPts val="0"/>
              </a:spcAft>
              <a:buNone/>
            </a:pPr>
            <a:fld id="{00000000-1234-1234-1234-123412341234}" type="slidenum">
              <a:rPr lang="it-IT"/>
              <a:t>‹#›</a:t>
            </a:fld>
            <a:endParaRPr/>
          </a:p>
        </p:txBody>
      </p:sp>
      <p:sp>
        <p:nvSpPr>
          <p:cNvPr id="683" name="Google Shape;683;p47: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684" name="Google Shape;684;p47:notes"/>
          <p:cNvSpPr txBox="1"/>
          <p:nvPr>
            <p:ph idx="1" type="body"/>
          </p:nvPr>
        </p:nvSpPr>
        <p:spPr>
          <a:xfrm>
            <a:off x="709930" y="4861441"/>
            <a:ext cx="5679440" cy="4605576"/>
          </a:xfrm>
          <a:prstGeom prst="rect">
            <a:avLst/>
          </a:prstGeom>
          <a:noFill/>
          <a:ln>
            <a:noFill/>
          </a:ln>
        </p:spPr>
        <p:txBody>
          <a:bodyPr anchorCtr="0" anchor="t" bIns="49500" lIns="99025" spcFirstLastPara="1" rIns="99025" wrap="square" tIns="49500">
            <a:normAutofit/>
          </a:bodyPr>
          <a:lstStyle/>
          <a:p>
            <a:pPr indent="0" lvl="0" marL="0" rtl="0" algn="l">
              <a:spcBef>
                <a:spcPts val="0"/>
              </a:spcBef>
              <a:spcAft>
                <a:spcPts val="0"/>
              </a:spcAft>
              <a:buNone/>
            </a:pPr>
            <a:r>
              <a:t/>
            </a:r>
            <a:endParaRPr>
              <a:latin typeface="Arial"/>
              <a:ea typeface="Arial"/>
              <a:cs typeface="Arial"/>
              <a:sym typeface="Aria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p48:notes"/>
          <p:cNvSpPr txBox="1"/>
          <p:nvPr>
            <p:ph idx="12" type="sldNum"/>
          </p:nvPr>
        </p:nvSpPr>
        <p:spPr>
          <a:xfrm>
            <a:off x="4021294" y="9721106"/>
            <a:ext cx="3076363" cy="511731"/>
          </a:xfrm>
          <a:prstGeom prst="rect">
            <a:avLst/>
          </a:prstGeom>
          <a:noFill/>
          <a:ln>
            <a:noFill/>
          </a:ln>
        </p:spPr>
        <p:txBody>
          <a:bodyPr anchorCtr="0" anchor="b" bIns="49500" lIns="99025" spcFirstLastPara="1" rIns="99025" wrap="square" tIns="49500">
            <a:noAutofit/>
          </a:bodyPr>
          <a:lstStyle/>
          <a:p>
            <a:pPr indent="0" lvl="0" marL="0" rtl="0" algn="r">
              <a:spcBef>
                <a:spcPts val="0"/>
              </a:spcBef>
              <a:spcAft>
                <a:spcPts val="0"/>
              </a:spcAft>
              <a:buNone/>
            </a:pPr>
            <a:fld id="{00000000-1234-1234-1234-123412341234}" type="slidenum">
              <a:rPr lang="it-IT"/>
              <a:t>‹#›</a:t>
            </a:fld>
            <a:endParaRPr/>
          </a:p>
        </p:txBody>
      </p:sp>
      <p:sp>
        <p:nvSpPr>
          <p:cNvPr id="709" name="Google Shape;709;p48: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710" name="Google Shape;710;p48:notes"/>
          <p:cNvSpPr txBox="1"/>
          <p:nvPr>
            <p:ph idx="1" type="body"/>
          </p:nvPr>
        </p:nvSpPr>
        <p:spPr>
          <a:xfrm>
            <a:off x="709930" y="4861441"/>
            <a:ext cx="5679440" cy="4605576"/>
          </a:xfrm>
          <a:prstGeom prst="rect">
            <a:avLst/>
          </a:prstGeom>
          <a:noFill/>
          <a:ln>
            <a:noFill/>
          </a:ln>
        </p:spPr>
        <p:txBody>
          <a:bodyPr anchorCtr="0" anchor="t" bIns="49500" lIns="99025" spcFirstLastPara="1" rIns="99025" wrap="square" tIns="49500">
            <a:normAutofit/>
          </a:bodyPr>
          <a:lstStyle/>
          <a:p>
            <a:pPr indent="0" lvl="0" marL="0" rtl="0" algn="l">
              <a:spcBef>
                <a:spcPts val="0"/>
              </a:spcBef>
              <a:spcAft>
                <a:spcPts val="0"/>
              </a:spcAft>
              <a:buNone/>
            </a:pPr>
            <a:r>
              <a:t/>
            </a:r>
            <a:endParaRPr>
              <a:latin typeface="Arial"/>
              <a:ea typeface="Arial"/>
              <a:cs typeface="Arial"/>
              <a:sym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p49: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719" name="Google Shape;719;p49: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p50:notes"/>
          <p:cNvSpPr txBox="1"/>
          <p:nvPr>
            <p:ph idx="12" type="sldNum"/>
          </p:nvPr>
        </p:nvSpPr>
        <p:spPr>
          <a:xfrm>
            <a:off x="4021294" y="9721106"/>
            <a:ext cx="3076363" cy="511731"/>
          </a:xfrm>
          <a:prstGeom prst="rect">
            <a:avLst/>
          </a:prstGeom>
          <a:noFill/>
          <a:ln>
            <a:noFill/>
          </a:ln>
        </p:spPr>
        <p:txBody>
          <a:bodyPr anchorCtr="0" anchor="b" bIns="49500" lIns="99025" spcFirstLastPara="1" rIns="99025" wrap="square" tIns="49500">
            <a:noAutofit/>
          </a:bodyPr>
          <a:lstStyle/>
          <a:p>
            <a:pPr indent="0" lvl="0" marL="0" rtl="0" algn="r">
              <a:spcBef>
                <a:spcPts val="0"/>
              </a:spcBef>
              <a:spcAft>
                <a:spcPts val="0"/>
              </a:spcAft>
              <a:buNone/>
            </a:pPr>
            <a:fld id="{00000000-1234-1234-1234-123412341234}" type="slidenum">
              <a:rPr lang="it-IT"/>
              <a:t>‹#›</a:t>
            </a:fld>
            <a:endParaRPr/>
          </a:p>
        </p:txBody>
      </p:sp>
      <p:sp>
        <p:nvSpPr>
          <p:cNvPr id="724" name="Google Shape;724;p50: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725" name="Google Shape;725;p50:notes"/>
          <p:cNvSpPr txBox="1"/>
          <p:nvPr>
            <p:ph idx="1" type="body"/>
          </p:nvPr>
        </p:nvSpPr>
        <p:spPr>
          <a:xfrm>
            <a:off x="709930" y="4861441"/>
            <a:ext cx="5679440" cy="4605576"/>
          </a:xfrm>
          <a:prstGeom prst="rect">
            <a:avLst/>
          </a:prstGeom>
          <a:noFill/>
          <a:ln>
            <a:noFill/>
          </a:ln>
        </p:spPr>
        <p:txBody>
          <a:bodyPr anchorCtr="0" anchor="t" bIns="49500" lIns="99025" spcFirstLastPara="1" rIns="99025" wrap="square" tIns="49500">
            <a:normAutofit/>
          </a:bodyPr>
          <a:lstStyle/>
          <a:p>
            <a:pPr indent="0" lvl="0" marL="0" rtl="0" algn="l">
              <a:spcBef>
                <a:spcPts val="0"/>
              </a:spcBef>
              <a:spcAft>
                <a:spcPts val="0"/>
              </a:spcAft>
              <a:buNone/>
            </a:pPr>
            <a:r>
              <a:t/>
            </a:r>
            <a:endParaRPr>
              <a:latin typeface="Arial"/>
              <a:ea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p51: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734" name="Google Shape;734;p51:notes"/>
          <p:cNvSpPr txBox="1"/>
          <p:nvPr>
            <p:ph idx="1" type="body"/>
          </p:nvPr>
        </p:nvSpPr>
        <p:spPr>
          <a:xfrm>
            <a:off x="709930" y="4861441"/>
            <a:ext cx="5679440" cy="4605576"/>
          </a:xfrm>
          <a:prstGeom prst="rect">
            <a:avLst/>
          </a:prstGeom>
          <a:noFill/>
          <a:ln>
            <a:noFill/>
          </a:ln>
        </p:spPr>
        <p:txBody>
          <a:bodyPr anchorCtr="0" anchor="t" bIns="49500" lIns="99025" spcFirstLastPara="1" rIns="99025" wrap="square" tIns="49500">
            <a:norm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p52: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746" name="Google Shape;746;p52:notes"/>
          <p:cNvSpPr txBox="1"/>
          <p:nvPr>
            <p:ph idx="1" type="body"/>
          </p:nvPr>
        </p:nvSpPr>
        <p:spPr>
          <a:xfrm>
            <a:off x="709930" y="4861441"/>
            <a:ext cx="5679440" cy="4605576"/>
          </a:xfrm>
          <a:prstGeom prst="rect">
            <a:avLst/>
          </a:prstGeom>
          <a:noFill/>
          <a:ln>
            <a:noFill/>
          </a:ln>
        </p:spPr>
        <p:txBody>
          <a:bodyPr anchorCtr="0" anchor="t" bIns="49500" lIns="99025" spcFirstLastPara="1" rIns="99025" wrap="square" tIns="49500">
            <a:norm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p53: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noFill/>
          <a:ln>
            <a:noFill/>
          </a:ln>
        </p:spPr>
      </p:sp>
      <p:sp>
        <p:nvSpPr>
          <p:cNvPr id="755" name="Google Shape;755;p53:notes"/>
          <p:cNvSpPr txBox="1"/>
          <p:nvPr>
            <p:ph idx="1" type="body"/>
          </p:nvPr>
        </p:nvSpPr>
        <p:spPr>
          <a:xfrm>
            <a:off x="709930" y="4861441"/>
            <a:ext cx="5679440" cy="4605576"/>
          </a:xfrm>
          <a:prstGeom prst="rect">
            <a:avLst/>
          </a:prstGeom>
          <a:noFill/>
          <a:ln>
            <a:noFill/>
          </a:ln>
        </p:spPr>
        <p:txBody>
          <a:bodyPr anchorCtr="0" anchor="t" bIns="49500" lIns="99025" spcFirstLastPara="1" rIns="99025" wrap="square" tIns="49500">
            <a:norm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p54: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783" name="Google Shape;783;p54: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p55: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797" name="Google Shape;797;p55: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p56: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807" name="Google Shape;807;p56: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p57: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813" name="Google Shape;813;p57: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p58: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819" name="Google Shape;819;p58: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p59: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828" name="Google Shape;828;p59: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p60: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834" name="Google Shape;834;p60: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p61: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842" name="Google Shape;842;p61: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p62: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850" name="Google Shape;850;p62: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p63: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856" name="Google Shape;856;p63: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p64: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863" name="Google Shape;863;p64: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p65: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875" name="Google Shape;875;p65: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p66: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882" name="Google Shape;882;p66: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p67: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889" name="Google Shape;889;p67: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p68: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896" name="Google Shape;896;p68: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p69: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903" name="Google Shape;903;p69: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7" name="Shape 907"/>
        <p:cNvGrpSpPr/>
        <p:nvPr/>
      </p:nvGrpSpPr>
      <p:grpSpPr>
        <a:xfrm>
          <a:off x="0" y="0"/>
          <a:ext cx="0" cy="0"/>
          <a:chOff x="0" y="0"/>
          <a:chExt cx="0" cy="0"/>
        </a:xfrm>
      </p:grpSpPr>
      <p:sp>
        <p:nvSpPr>
          <p:cNvPr id="908" name="Google Shape;908;p70:notes"/>
          <p:cNvSpPr txBox="1"/>
          <p:nvPr>
            <p:ph idx="12" type="sldNum"/>
          </p:nvPr>
        </p:nvSpPr>
        <p:spPr>
          <a:xfrm>
            <a:off x="4021294" y="9721106"/>
            <a:ext cx="3076363" cy="511731"/>
          </a:xfrm>
          <a:prstGeom prst="rect">
            <a:avLst/>
          </a:prstGeom>
          <a:noFill/>
          <a:ln>
            <a:noFill/>
          </a:ln>
        </p:spPr>
        <p:txBody>
          <a:bodyPr anchorCtr="0" anchor="b" bIns="49500" lIns="99025" spcFirstLastPara="1" rIns="99025" wrap="square" tIns="49500">
            <a:noAutofit/>
          </a:bodyPr>
          <a:lstStyle/>
          <a:p>
            <a:pPr indent="0" lvl="0" marL="0" rtl="0" algn="r">
              <a:spcBef>
                <a:spcPts val="0"/>
              </a:spcBef>
              <a:spcAft>
                <a:spcPts val="0"/>
              </a:spcAft>
              <a:buNone/>
            </a:pPr>
            <a:fld id="{00000000-1234-1234-1234-123412341234}" type="slidenum">
              <a:rPr lang="it-IT"/>
              <a:t>‹#›</a:t>
            </a:fld>
            <a:endParaRPr/>
          </a:p>
        </p:txBody>
      </p:sp>
      <p:sp>
        <p:nvSpPr>
          <p:cNvPr id="909" name="Google Shape;909;p70: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910" name="Google Shape;910;p70:notes"/>
          <p:cNvSpPr txBox="1"/>
          <p:nvPr>
            <p:ph idx="1" type="body"/>
          </p:nvPr>
        </p:nvSpPr>
        <p:spPr>
          <a:xfrm>
            <a:off x="709930" y="4861441"/>
            <a:ext cx="5679440" cy="4605576"/>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9500" lIns="99025" spcFirstLastPara="1" rIns="99025" wrap="square" tIns="49500">
            <a:normAutofit/>
          </a:bodyPr>
          <a:lstStyle/>
          <a:p>
            <a:pPr indent="0" lvl="0" marL="0" rtl="0" algn="l">
              <a:spcBef>
                <a:spcPts val="0"/>
              </a:spcBef>
              <a:spcAft>
                <a:spcPts val="0"/>
              </a:spcAft>
              <a:buNone/>
            </a:pPr>
            <a:r>
              <a:t/>
            </a:r>
            <a:endParaRPr>
              <a:latin typeface="Arial"/>
              <a:ea typeface="Arial"/>
              <a:cs typeface="Arial"/>
              <a:sym typeface="Aria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p71:notes"/>
          <p:cNvSpPr txBox="1"/>
          <p:nvPr>
            <p:ph idx="12" type="sldNum"/>
          </p:nvPr>
        </p:nvSpPr>
        <p:spPr>
          <a:xfrm>
            <a:off x="4021294" y="9721106"/>
            <a:ext cx="3076363" cy="511731"/>
          </a:xfrm>
          <a:prstGeom prst="rect">
            <a:avLst/>
          </a:prstGeom>
          <a:noFill/>
          <a:ln>
            <a:noFill/>
          </a:ln>
        </p:spPr>
        <p:txBody>
          <a:bodyPr anchorCtr="0" anchor="b" bIns="49500" lIns="99025" spcFirstLastPara="1" rIns="99025" wrap="square" tIns="49500">
            <a:noAutofit/>
          </a:bodyPr>
          <a:lstStyle/>
          <a:p>
            <a:pPr indent="0" lvl="0" marL="0" rtl="0" algn="r">
              <a:spcBef>
                <a:spcPts val="0"/>
              </a:spcBef>
              <a:spcAft>
                <a:spcPts val="0"/>
              </a:spcAft>
              <a:buNone/>
            </a:pPr>
            <a:fld id="{00000000-1234-1234-1234-123412341234}" type="slidenum">
              <a:rPr lang="it-IT"/>
              <a:t>‹#›</a:t>
            </a:fld>
            <a:endParaRPr/>
          </a:p>
        </p:txBody>
      </p:sp>
      <p:sp>
        <p:nvSpPr>
          <p:cNvPr id="916" name="Google Shape;916;p71: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917" name="Google Shape;917;p71:notes"/>
          <p:cNvSpPr txBox="1"/>
          <p:nvPr>
            <p:ph idx="1" type="body"/>
          </p:nvPr>
        </p:nvSpPr>
        <p:spPr>
          <a:xfrm>
            <a:off x="709930" y="4861441"/>
            <a:ext cx="5679440" cy="4605576"/>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9500" lIns="99025" spcFirstLastPara="1" rIns="99025" wrap="square" tIns="49500">
            <a:normAutofit/>
          </a:bodyPr>
          <a:lstStyle/>
          <a:p>
            <a:pPr indent="0" lvl="0" marL="0" rtl="0" algn="l">
              <a:spcBef>
                <a:spcPts val="0"/>
              </a:spcBef>
              <a:spcAft>
                <a:spcPts val="0"/>
              </a:spcAft>
              <a:buNone/>
            </a:pPr>
            <a:r>
              <a:t/>
            </a:r>
            <a:endParaRPr>
              <a:latin typeface="Arial"/>
              <a:ea typeface="Arial"/>
              <a:cs typeface="Arial"/>
              <a:sym typeface="Aria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p72:notes"/>
          <p:cNvSpPr txBox="1"/>
          <p:nvPr>
            <p:ph idx="12" type="sldNum"/>
          </p:nvPr>
        </p:nvSpPr>
        <p:spPr>
          <a:xfrm>
            <a:off x="4021294" y="9721106"/>
            <a:ext cx="3076363" cy="511731"/>
          </a:xfrm>
          <a:prstGeom prst="rect">
            <a:avLst/>
          </a:prstGeom>
          <a:noFill/>
          <a:ln>
            <a:noFill/>
          </a:ln>
        </p:spPr>
        <p:txBody>
          <a:bodyPr anchorCtr="0" anchor="b" bIns="49500" lIns="99025" spcFirstLastPara="1" rIns="99025" wrap="square" tIns="49500">
            <a:noAutofit/>
          </a:bodyPr>
          <a:lstStyle/>
          <a:p>
            <a:pPr indent="0" lvl="0" marL="0" rtl="0" algn="r">
              <a:spcBef>
                <a:spcPts val="0"/>
              </a:spcBef>
              <a:spcAft>
                <a:spcPts val="0"/>
              </a:spcAft>
              <a:buNone/>
            </a:pPr>
            <a:fld id="{00000000-1234-1234-1234-123412341234}" type="slidenum">
              <a:rPr lang="it-IT"/>
              <a:t>‹#›</a:t>
            </a:fld>
            <a:endParaRPr/>
          </a:p>
        </p:txBody>
      </p:sp>
      <p:sp>
        <p:nvSpPr>
          <p:cNvPr id="928" name="Google Shape;928;p72: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929" name="Google Shape;929;p72:notes"/>
          <p:cNvSpPr txBox="1"/>
          <p:nvPr>
            <p:ph idx="1" type="body"/>
          </p:nvPr>
        </p:nvSpPr>
        <p:spPr>
          <a:xfrm>
            <a:off x="709930" y="4861441"/>
            <a:ext cx="5679440" cy="4605576"/>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9500" lIns="99025" spcFirstLastPara="1" rIns="99025" wrap="square" tIns="49500">
            <a:normAutofit/>
          </a:bodyPr>
          <a:lstStyle/>
          <a:p>
            <a:pPr indent="0" lvl="0" marL="0" rtl="0" algn="l">
              <a:spcBef>
                <a:spcPts val="0"/>
              </a:spcBef>
              <a:spcAft>
                <a:spcPts val="0"/>
              </a:spcAft>
              <a:buNone/>
            </a:pPr>
            <a:r>
              <a:t/>
            </a:r>
            <a:endParaRPr>
              <a:latin typeface="Arial"/>
              <a:ea typeface="Arial"/>
              <a:cs typeface="Arial"/>
              <a:sym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p73:notes"/>
          <p:cNvSpPr txBox="1"/>
          <p:nvPr>
            <p:ph idx="12" type="sldNum"/>
          </p:nvPr>
        </p:nvSpPr>
        <p:spPr>
          <a:xfrm>
            <a:off x="4021294" y="9721106"/>
            <a:ext cx="3076363" cy="511731"/>
          </a:xfrm>
          <a:prstGeom prst="rect">
            <a:avLst/>
          </a:prstGeom>
          <a:noFill/>
          <a:ln>
            <a:noFill/>
          </a:ln>
        </p:spPr>
        <p:txBody>
          <a:bodyPr anchorCtr="0" anchor="b" bIns="49500" lIns="99025" spcFirstLastPara="1" rIns="99025" wrap="square" tIns="49500">
            <a:noAutofit/>
          </a:bodyPr>
          <a:lstStyle/>
          <a:p>
            <a:pPr indent="0" lvl="0" marL="0" rtl="0" algn="r">
              <a:spcBef>
                <a:spcPts val="0"/>
              </a:spcBef>
              <a:spcAft>
                <a:spcPts val="0"/>
              </a:spcAft>
              <a:buNone/>
            </a:pPr>
            <a:fld id="{00000000-1234-1234-1234-123412341234}" type="slidenum">
              <a:rPr lang="it-IT"/>
              <a:t>‹#›</a:t>
            </a:fld>
            <a:endParaRPr/>
          </a:p>
        </p:txBody>
      </p:sp>
      <p:sp>
        <p:nvSpPr>
          <p:cNvPr id="940" name="Google Shape;940;p73: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941" name="Google Shape;941;p73:notes"/>
          <p:cNvSpPr txBox="1"/>
          <p:nvPr>
            <p:ph idx="1" type="body"/>
          </p:nvPr>
        </p:nvSpPr>
        <p:spPr>
          <a:xfrm>
            <a:off x="709930" y="4861441"/>
            <a:ext cx="5679440" cy="4605576"/>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9500" lIns="99025" spcFirstLastPara="1" rIns="99025" wrap="square" tIns="49500">
            <a:normAutofit/>
          </a:bodyPr>
          <a:lstStyle/>
          <a:p>
            <a:pPr indent="0" lvl="0" marL="0" rtl="0" algn="l">
              <a:spcBef>
                <a:spcPts val="0"/>
              </a:spcBef>
              <a:spcAft>
                <a:spcPts val="0"/>
              </a:spcAft>
              <a:buNone/>
            </a:pPr>
            <a:r>
              <a:t/>
            </a:r>
            <a:endParaRPr>
              <a:latin typeface="Arial"/>
              <a:ea typeface="Arial"/>
              <a:cs typeface="Arial"/>
              <a:sym typeface="Aria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p74: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952" name="Google Shape;952;p74: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p75: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959" name="Google Shape;959;p75: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p76: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966" name="Google Shape;966;p76: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p77: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974" name="Google Shape;974;p77: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p78: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983" name="Google Shape;983;p78: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titolo" type="title">
  <p:cSld name="TITLE">
    <p:spTree>
      <p:nvGrpSpPr>
        <p:cNvPr id="15" name="Shape 15"/>
        <p:cNvGrpSpPr/>
        <p:nvPr/>
      </p:nvGrpSpPr>
      <p:grpSpPr>
        <a:xfrm>
          <a:off x="0" y="0"/>
          <a:ext cx="0" cy="0"/>
          <a:chOff x="0" y="0"/>
          <a:chExt cx="0" cy="0"/>
        </a:xfrm>
      </p:grpSpPr>
      <p:sp>
        <p:nvSpPr>
          <p:cNvPr id="16" name="Google Shape;16;p8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80"/>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8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8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8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contenuto" type="obj">
  <p:cSld name="OBJECT">
    <p:spTree>
      <p:nvGrpSpPr>
        <p:cNvPr id="21" name="Shape 21"/>
        <p:cNvGrpSpPr/>
        <p:nvPr/>
      </p:nvGrpSpPr>
      <p:grpSpPr>
        <a:xfrm>
          <a:off x="0" y="0"/>
          <a:ext cx="0" cy="0"/>
          <a:chOff x="0" y="0"/>
          <a:chExt cx="0" cy="0"/>
        </a:xfrm>
      </p:grpSpPr>
      <p:sp>
        <p:nvSpPr>
          <p:cNvPr id="22" name="Google Shape;22;p8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8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8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8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8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uota" type="blank">
  <p:cSld name="BLANK">
    <p:spTree>
      <p:nvGrpSpPr>
        <p:cNvPr id="27" name="Shape 27"/>
        <p:cNvGrpSpPr/>
        <p:nvPr/>
      </p:nvGrpSpPr>
      <p:grpSpPr>
        <a:xfrm>
          <a:off x="0" y="0"/>
          <a:ext cx="0" cy="0"/>
          <a:chOff x="0" y="0"/>
          <a:chExt cx="0" cy="0"/>
        </a:xfrm>
      </p:grpSpPr>
      <p:sp>
        <p:nvSpPr>
          <p:cNvPr id="28" name="Google Shape;28;p8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8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8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stazione sezione" type="secHead">
  <p:cSld name="SECTION_HEADER">
    <p:spTree>
      <p:nvGrpSpPr>
        <p:cNvPr id="31" name="Shape 31"/>
        <p:cNvGrpSpPr/>
        <p:nvPr/>
      </p:nvGrpSpPr>
      <p:grpSpPr>
        <a:xfrm>
          <a:off x="0" y="0"/>
          <a:ext cx="0" cy="0"/>
          <a:chOff x="0" y="0"/>
          <a:chExt cx="0" cy="0"/>
        </a:xfrm>
      </p:grpSpPr>
      <p:sp>
        <p:nvSpPr>
          <p:cNvPr id="32" name="Google Shape;32;p83"/>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83"/>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8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8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8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e contenuti" type="twoObj">
  <p:cSld name="TWO_OBJECTS">
    <p:spTree>
      <p:nvGrpSpPr>
        <p:cNvPr id="37" name="Shape 37"/>
        <p:cNvGrpSpPr/>
        <p:nvPr/>
      </p:nvGrpSpPr>
      <p:grpSpPr>
        <a:xfrm>
          <a:off x="0" y="0"/>
          <a:ext cx="0" cy="0"/>
          <a:chOff x="0" y="0"/>
          <a:chExt cx="0" cy="0"/>
        </a:xfrm>
      </p:grpSpPr>
      <p:sp>
        <p:nvSpPr>
          <p:cNvPr id="38" name="Google Shape;38;p8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84"/>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84"/>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8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8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fronto" type="twoTxTwoObj">
  <p:cSld name="TWO_OBJECTS_WITH_TEXT">
    <p:spTree>
      <p:nvGrpSpPr>
        <p:cNvPr id="44" name="Shape 44"/>
        <p:cNvGrpSpPr/>
        <p:nvPr/>
      </p:nvGrpSpPr>
      <p:grpSpPr>
        <a:xfrm>
          <a:off x="0" y="0"/>
          <a:ext cx="0" cy="0"/>
          <a:chOff x="0" y="0"/>
          <a:chExt cx="0" cy="0"/>
        </a:xfrm>
      </p:grpSpPr>
      <p:sp>
        <p:nvSpPr>
          <p:cNvPr id="45" name="Google Shape;45;p8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85"/>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85"/>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85"/>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85"/>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8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8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titolo" type="titleOnly">
  <p:cSld name="TITLE_ONLY">
    <p:spTree>
      <p:nvGrpSpPr>
        <p:cNvPr id="53" name="Shape 53"/>
        <p:cNvGrpSpPr/>
        <p:nvPr/>
      </p:nvGrpSpPr>
      <p:grpSpPr>
        <a:xfrm>
          <a:off x="0" y="0"/>
          <a:ext cx="0" cy="0"/>
          <a:chOff x="0" y="0"/>
          <a:chExt cx="0" cy="0"/>
        </a:xfrm>
      </p:grpSpPr>
      <p:sp>
        <p:nvSpPr>
          <p:cNvPr id="54" name="Google Shape;54;p8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to con didascalia" type="objTx">
  <p:cSld name="OBJECT_WITH_CAPTION_TEXT">
    <p:spTree>
      <p:nvGrpSpPr>
        <p:cNvPr id="58" name="Shape 58"/>
        <p:cNvGrpSpPr/>
        <p:nvPr/>
      </p:nvGrpSpPr>
      <p:grpSpPr>
        <a:xfrm>
          <a:off x="0" y="0"/>
          <a:ext cx="0" cy="0"/>
          <a:chOff x="0" y="0"/>
          <a:chExt cx="0" cy="0"/>
        </a:xfrm>
      </p:grpSpPr>
      <p:sp>
        <p:nvSpPr>
          <p:cNvPr id="59" name="Google Shape;59;p87"/>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87"/>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87"/>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8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8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8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magine con didascalia" type="picTx">
  <p:cSld name="PICTURE_WITH_CAPTION_TEXT">
    <p:spTree>
      <p:nvGrpSpPr>
        <p:cNvPr id="65" name="Shape 65"/>
        <p:cNvGrpSpPr/>
        <p:nvPr/>
      </p:nvGrpSpPr>
      <p:grpSpPr>
        <a:xfrm>
          <a:off x="0" y="0"/>
          <a:ext cx="0" cy="0"/>
          <a:chOff x="0" y="0"/>
          <a:chExt cx="0" cy="0"/>
        </a:xfrm>
      </p:grpSpPr>
      <p:sp>
        <p:nvSpPr>
          <p:cNvPr id="66" name="Google Shape;66;p88"/>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88"/>
          <p:cNvSpPr/>
          <p:nvPr>
            <p:ph idx="2" type="pic"/>
          </p:nvPr>
        </p:nvSpPr>
        <p:spPr>
          <a:xfrm>
            <a:off x="1792288" y="612775"/>
            <a:ext cx="5486400" cy="4114800"/>
          </a:xfrm>
          <a:prstGeom prst="rect">
            <a:avLst/>
          </a:prstGeom>
          <a:noFill/>
          <a:ln>
            <a:noFill/>
          </a:ln>
        </p:spPr>
      </p:sp>
      <p:sp>
        <p:nvSpPr>
          <p:cNvPr id="68" name="Google Shape;68;p88"/>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8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8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8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testo verticale" type="vertTx">
  <p:cSld name="VERTICAL_TEXT">
    <p:spTree>
      <p:nvGrpSpPr>
        <p:cNvPr id="72" name="Shape 72"/>
        <p:cNvGrpSpPr/>
        <p:nvPr/>
      </p:nvGrpSpPr>
      <p:grpSpPr>
        <a:xfrm>
          <a:off x="0" y="0"/>
          <a:ext cx="0" cy="0"/>
          <a:chOff x="0" y="0"/>
          <a:chExt cx="0" cy="0"/>
        </a:xfrm>
      </p:grpSpPr>
      <p:sp>
        <p:nvSpPr>
          <p:cNvPr id="73" name="Google Shape;73;p8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89"/>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8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8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8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testo verticale" type="vertTitleAndTx">
  <p:cSld name="VERTICAL_TITLE_AND_VERTICAL_TEXT">
    <p:spTree>
      <p:nvGrpSpPr>
        <p:cNvPr id="78" name="Shape 78"/>
        <p:cNvGrpSpPr/>
        <p:nvPr/>
      </p:nvGrpSpPr>
      <p:grpSpPr>
        <a:xfrm>
          <a:off x="0" y="0"/>
          <a:ext cx="0" cy="0"/>
          <a:chOff x="0" y="0"/>
          <a:chExt cx="0" cy="0"/>
        </a:xfrm>
      </p:grpSpPr>
      <p:sp>
        <p:nvSpPr>
          <p:cNvPr id="79" name="Google Shape;79;p90"/>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90"/>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9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9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9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7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7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7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7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t-IT"/>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3.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2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37.png"/><Relationship Id="rId6"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4.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png"/><Relationship Id="rId4" Type="http://schemas.openxmlformats.org/officeDocument/2006/relationships/image" Target="../media/image50.png"/><Relationship Id="rId5" Type="http://schemas.openxmlformats.org/officeDocument/2006/relationships/image" Target="../media/image15.png"/><Relationship Id="rId6" Type="http://schemas.openxmlformats.org/officeDocument/2006/relationships/image" Target="../media/image3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3.png"/><Relationship Id="rId4" Type="http://schemas.openxmlformats.org/officeDocument/2006/relationships/image" Target="../media/image17.png"/><Relationship Id="rId5" Type="http://schemas.openxmlformats.org/officeDocument/2006/relationships/image" Target="../media/image35.png"/><Relationship Id="rId6" Type="http://schemas.openxmlformats.org/officeDocument/2006/relationships/image" Target="../media/image20.png"/><Relationship Id="rId7" Type="http://schemas.openxmlformats.org/officeDocument/2006/relationships/image" Target="../media/image4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0.png"/><Relationship Id="rId4" Type="http://schemas.openxmlformats.org/officeDocument/2006/relationships/image" Target="../media/image29.png"/><Relationship Id="rId5" Type="http://schemas.openxmlformats.org/officeDocument/2006/relationships/image" Target="../media/image26.png"/><Relationship Id="rId6"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47.png"/><Relationship Id="rId4" Type="http://schemas.openxmlformats.org/officeDocument/2006/relationships/image" Target="../media/image68.png"/><Relationship Id="rId9" Type="http://schemas.openxmlformats.org/officeDocument/2006/relationships/image" Target="../media/image46.png"/><Relationship Id="rId5" Type="http://schemas.openxmlformats.org/officeDocument/2006/relationships/image" Target="../media/image52.png"/><Relationship Id="rId6" Type="http://schemas.openxmlformats.org/officeDocument/2006/relationships/image" Target="../media/image42.png"/><Relationship Id="rId7" Type="http://schemas.openxmlformats.org/officeDocument/2006/relationships/image" Target="../media/image54.png"/><Relationship Id="rId8" Type="http://schemas.openxmlformats.org/officeDocument/2006/relationships/image" Target="../media/image5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7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39.png"/><Relationship Id="rId4" Type="http://schemas.openxmlformats.org/officeDocument/2006/relationships/image" Target="../media/image58.png"/><Relationship Id="rId9" Type="http://schemas.openxmlformats.org/officeDocument/2006/relationships/image" Target="../media/image49.png"/><Relationship Id="rId5" Type="http://schemas.openxmlformats.org/officeDocument/2006/relationships/image" Target="../media/image41.png"/><Relationship Id="rId6" Type="http://schemas.openxmlformats.org/officeDocument/2006/relationships/image" Target="../media/image103.png"/><Relationship Id="rId7" Type="http://schemas.openxmlformats.org/officeDocument/2006/relationships/image" Target="../media/image45.png"/><Relationship Id="rId8" Type="http://schemas.openxmlformats.org/officeDocument/2006/relationships/image" Target="../media/image2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4.png"/><Relationship Id="rId4" Type="http://schemas.openxmlformats.org/officeDocument/2006/relationships/image" Target="../media/image57.png"/><Relationship Id="rId5" Type="http://schemas.openxmlformats.org/officeDocument/2006/relationships/image" Target="../media/image63.png"/><Relationship Id="rId6" Type="http://schemas.openxmlformats.org/officeDocument/2006/relationships/image" Target="../media/image6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76.png"/><Relationship Id="rId4" Type="http://schemas.openxmlformats.org/officeDocument/2006/relationships/image" Target="../media/image61.png"/><Relationship Id="rId5" Type="http://schemas.openxmlformats.org/officeDocument/2006/relationships/image" Target="../media/image55.png"/><Relationship Id="rId6" Type="http://schemas.openxmlformats.org/officeDocument/2006/relationships/image" Target="../media/image6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76.png"/><Relationship Id="rId4" Type="http://schemas.openxmlformats.org/officeDocument/2006/relationships/image" Target="../media/image65.png"/><Relationship Id="rId5" Type="http://schemas.openxmlformats.org/officeDocument/2006/relationships/image" Target="../media/image5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75.png"/><Relationship Id="rId4" Type="http://schemas.openxmlformats.org/officeDocument/2006/relationships/image" Target="../media/image64.png"/><Relationship Id="rId5" Type="http://schemas.openxmlformats.org/officeDocument/2006/relationships/image" Target="../media/image7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66.png"/><Relationship Id="rId4" Type="http://schemas.openxmlformats.org/officeDocument/2006/relationships/image" Target="../media/image7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82.png"/><Relationship Id="rId4" Type="http://schemas.openxmlformats.org/officeDocument/2006/relationships/image" Target="../media/image69.png"/><Relationship Id="rId5" Type="http://schemas.openxmlformats.org/officeDocument/2006/relationships/image" Target="../media/image70.png"/><Relationship Id="rId6" Type="http://schemas.openxmlformats.org/officeDocument/2006/relationships/image" Target="../media/image7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7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8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80.png"/><Relationship Id="rId6" Type="http://schemas.openxmlformats.org/officeDocument/2006/relationships/image" Target="../media/image7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7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71.png"/><Relationship Id="rId4" Type="http://schemas.openxmlformats.org/officeDocument/2006/relationships/image" Target="../media/image8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71.png"/><Relationship Id="rId4" Type="http://schemas.openxmlformats.org/officeDocument/2006/relationships/image" Target="../media/image89.png"/><Relationship Id="rId5" Type="http://schemas.openxmlformats.org/officeDocument/2006/relationships/image" Target="../media/image84.png"/><Relationship Id="rId6" Type="http://schemas.openxmlformats.org/officeDocument/2006/relationships/image" Target="../media/image8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92.png"/><Relationship Id="rId4" Type="http://schemas.openxmlformats.org/officeDocument/2006/relationships/image" Target="../media/image97.png"/><Relationship Id="rId5" Type="http://schemas.openxmlformats.org/officeDocument/2006/relationships/image" Target="../media/image90.png"/><Relationship Id="rId6" Type="http://schemas.openxmlformats.org/officeDocument/2006/relationships/image" Target="../media/image10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87.png"/><Relationship Id="rId4" Type="http://schemas.openxmlformats.org/officeDocument/2006/relationships/image" Target="../media/image9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88.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10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100.jpg"/><Relationship Id="rId4" Type="http://schemas.openxmlformats.org/officeDocument/2006/relationships/image" Target="../media/image105.jpg"/><Relationship Id="rId5" Type="http://schemas.openxmlformats.org/officeDocument/2006/relationships/image" Target="../media/image117.jpg"/><Relationship Id="rId6" Type="http://schemas.openxmlformats.org/officeDocument/2006/relationships/image" Target="../media/image91.png"/><Relationship Id="rId7" Type="http://schemas.openxmlformats.org/officeDocument/2006/relationships/image" Target="../media/image95.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96.png"/><Relationship Id="rId4" Type="http://schemas.openxmlformats.org/officeDocument/2006/relationships/image" Target="../media/image108.jpg"/><Relationship Id="rId5" Type="http://schemas.openxmlformats.org/officeDocument/2006/relationships/image" Target="../media/image9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128.png"/><Relationship Id="rId4" Type="http://schemas.openxmlformats.org/officeDocument/2006/relationships/image" Target="../media/image102.png"/><Relationship Id="rId5" Type="http://schemas.openxmlformats.org/officeDocument/2006/relationships/image" Target="../media/image9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143.png"/><Relationship Id="rId4" Type="http://schemas.openxmlformats.org/officeDocument/2006/relationships/image" Target="../media/image115.png"/><Relationship Id="rId5" Type="http://schemas.openxmlformats.org/officeDocument/2006/relationships/image" Target="../media/image124.png"/><Relationship Id="rId6" Type="http://schemas.openxmlformats.org/officeDocument/2006/relationships/image" Target="../media/image9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10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110.png"/><Relationship Id="rId4" Type="http://schemas.openxmlformats.org/officeDocument/2006/relationships/image" Target="../media/image11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116.png"/><Relationship Id="rId4" Type="http://schemas.openxmlformats.org/officeDocument/2006/relationships/image" Target="../media/image107.png"/><Relationship Id="rId5" Type="http://schemas.openxmlformats.org/officeDocument/2006/relationships/image" Target="../media/image11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11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118.png"/><Relationship Id="rId4" Type="http://schemas.openxmlformats.org/officeDocument/2006/relationships/image" Target="../media/image114.png"/><Relationship Id="rId5" Type="http://schemas.openxmlformats.org/officeDocument/2006/relationships/image" Target="../media/image12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127.png"/><Relationship Id="rId4" Type="http://schemas.openxmlformats.org/officeDocument/2006/relationships/image" Target="../media/image118.png"/><Relationship Id="rId5" Type="http://schemas.openxmlformats.org/officeDocument/2006/relationships/image" Target="../media/image12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126.png"/><Relationship Id="rId4" Type="http://schemas.openxmlformats.org/officeDocument/2006/relationships/image" Target="../media/image11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12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image" Target="../media/image33.png"/><Relationship Id="rId4" Type="http://schemas.openxmlformats.org/officeDocument/2006/relationships/image" Target="../media/image17.png"/><Relationship Id="rId5" Type="http://schemas.openxmlformats.org/officeDocument/2006/relationships/image" Target="../media/image35.png"/><Relationship Id="rId6" Type="http://schemas.openxmlformats.org/officeDocument/2006/relationships/image" Target="../media/image20.png"/><Relationship Id="rId7" Type="http://schemas.openxmlformats.org/officeDocument/2006/relationships/image" Target="../media/image4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 Id="rId3" Type="http://schemas.openxmlformats.org/officeDocument/2006/relationships/image" Target="../media/image12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image" Target="../media/image12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 Id="rId3" Type="http://schemas.openxmlformats.org/officeDocument/2006/relationships/image" Target="../media/image12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 Id="rId3" Type="http://schemas.openxmlformats.org/officeDocument/2006/relationships/image" Target="../media/image120.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 Id="rId3" Type="http://schemas.openxmlformats.org/officeDocument/2006/relationships/image" Target="../media/image14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137.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image" Target="../media/image139.png"/><Relationship Id="rId4" Type="http://schemas.openxmlformats.org/officeDocument/2006/relationships/image" Target="../media/image133.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13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140.png"/><Relationship Id="rId4" Type="http://schemas.openxmlformats.org/officeDocument/2006/relationships/image" Target="../media/image138.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 Id="rId3" Type="http://schemas.openxmlformats.org/officeDocument/2006/relationships/image" Target="../media/image132.png"/><Relationship Id="rId4" Type="http://schemas.openxmlformats.org/officeDocument/2006/relationships/image" Target="../media/image145.png"/><Relationship Id="rId5" Type="http://schemas.openxmlformats.org/officeDocument/2006/relationships/image" Target="../media/image13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 Id="rId3" Type="http://schemas.openxmlformats.org/officeDocument/2006/relationships/image" Target="../media/image146.png"/><Relationship Id="rId4" Type="http://schemas.openxmlformats.org/officeDocument/2006/relationships/image" Target="../media/image145.png"/><Relationship Id="rId5" Type="http://schemas.openxmlformats.org/officeDocument/2006/relationships/image" Target="../media/image135.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 Id="rId3" Type="http://schemas.openxmlformats.org/officeDocument/2006/relationships/image" Target="../media/image14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descr="Urlo di Munch.jpg" id="88" name="Google Shape;88;p1"/>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89" name="Google Shape;89;p1"/>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lt1"/>
              </a:buClr>
              <a:buSzPct val="100000"/>
              <a:buFont typeface="Calibri"/>
              <a:buNone/>
            </a:pPr>
            <a:r>
              <a:rPr b="1" lang="it-IT">
                <a:solidFill>
                  <a:schemeClr val="lt1"/>
                </a:solidFill>
              </a:rPr>
              <a:t>Dai pericoli, presunti o reali, degli OGM alla loro regolamentazione</a:t>
            </a:r>
            <a:endParaRPr b="1">
              <a:solidFill>
                <a:schemeClr val="lt1"/>
              </a:solidFill>
            </a:endParaRPr>
          </a:p>
        </p:txBody>
      </p:sp>
      <p:sp>
        <p:nvSpPr>
          <p:cNvPr id="90" name="Google Shape;90;p1"/>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fontScale="85000" lnSpcReduction="10000"/>
          </a:bodyPr>
          <a:lstStyle/>
          <a:p>
            <a:pPr indent="0" lvl="0" marL="0" rtl="0" algn="ctr">
              <a:spcBef>
                <a:spcPts val="0"/>
              </a:spcBef>
              <a:spcAft>
                <a:spcPts val="0"/>
              </a:spcAft>
              <a:buClr>
                <a:srgbClr val="BFBFBF"/>
              </a:buClr>
              <a:buSzPct val="100000"/>
              <a:buNone/>
            </a:pPr>
            <a:r>
              <a:rPr lang="it-IT">
                <a:solidFill>
                  <a:srgbClr val="BFBFBF"/>
                </a:solidFill>
              </a:rPr>
              <a:t>Uno sguardo alla legislazione nazionale, comunitaria ed internazionale in materia di </a:t>
            </a:r>
            <a:r>
              <a:rPr b="1" lang="it-IT">
                <a:solidFill>
                  <a:srgbClr val="BFBFBF"/>
                </a:solidFill>
              </a:rPr>
              <a:t>O</a:t>
            </a:r>
            <a:r>
              <a:rPr lang="it-IT">
                <a:solidFill>
                  <a:srgbClr val="BFBFBF"/>
                </a:solidFill>
              </a:rPr>
              <a:t>rganismi </a:t>
            </a:r>
            <a:r>
              <a:rPr b="1" lang="it-IT">
                <a:solidFill>
                  <a:srgbClr val="BFBFBF"/>
                </a:solidFill>
              </a:rPr>
              <a:t>G</a:t>
            </a:r>
            <a:r>
              <a:rPr lang="it-IT">
                <a:solidFill>
                  <a:srgbClr val="BFBFBF"/>
                </a:solidFill>
              </a:rPr>
              <a:t>eneticamente </a:t>
            </a:r>
            <a:r>
              <a:rPr b="1" lang="it-IT">
                <a:solidFill>
                  <a:srgbClr val="BFBFBF"/>
                </a:solidFill>
              </a:rPr>
              <a:t>M</a:t>
            </a:r>
            <a:r>
              <a:rPr lang="it-IT">
                <a:solidFill>
                  <a:srgbClr val="BFBFBF"/>
                </a:solidFill>
              </a:rPr>
              <a:t>odificati</a:t>
            </a:r>
            <a:endParaRPr/>
          </a:p>
          <a:p>
            <a:pPr indent="0" lvl="0" marL="0" rtl="0" algn="ctr">
              <a:spcBef>
                <a:spcPts val="544"/>
              </a:spcBef>
              <a:spcAft>
                <a:spcPts val="0"/>
              </a:spcAft>
              <a:buClr>
                <a:srgbClr val="BFBFBF"/>
              </a:buClr>
              <a:buSzPct val="100000"/>
              <a:buNone/>
            </a:pPr>
            <a:r>
              <a:rPr lang="it-IT">
                <a:solidFill>
                  <a:srgbClr val="BFBFBF"/>
                </a:solidFill>
              </a:rPr>
              <a:t> </a:t>
            </a:r>
            <a:endParaRPr>
              <a:solidFill>
                <a:srgbClr val="BFBFB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
          <p:cNvSpPr txBox="1"/>
          <p:nvPr>
            <p:ph type="title"/>
          </p:nvPr>
        </p:nvSpPr>
        <p:spPr>
          <a:xfrm>
            <a:off x="0" y="274638"/>
            <a:ext cx="91440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2800"/>
              <a:buFont typeface="Calibri"/>
              <a:buNone/>
            </a:pPr>
            <a:r>
              <a:rPr lang="it-IT" sz="2800"/>
              <a:t>Sgombriamo il campo da notizie ampiamente presenti nel dibattito pubblico ma assolutamente false</a:t>
            </a:r>
            <a:endParaRPr sz="2800"/>
          </a:p>
        </p:txBody>
      </p:sp>
      <p:pic>
        <p:nvPicPr>
          <p:cNvPr id="96" name="Google Shape;96;p2"/>
          <p:cNvPicPr preferRelativeResize="0"/>
          <p:nvPr/>
        </p:nvPicPr>
        <p:blipFill rotWithShape="1">
          <a:blip r:embed="rId3">
            <a:alphaModFix/>
          </a:blip>
          <a:srcRect b="15694" l="52604" r="22746" t="49178"/>
          <a:stretch/>
        </p:blipFill>
        <p:spPr>
          <a:xfrm>
            <a:off x="6500826" y="3281983"/>
            <a:ext cx="2326938" cy="1819852"/>
          </a:xfrm>
          <a:prstGeom prst="rect">
            <a:avLst/>
          </a:prstGeom>
          <a:noFill/>
          <a:ln>
            <a:noFill/>
          </a:ln>
        </p:spPr>
      </p:pic>
      <p:pic>
        <p:nvPicPr>
          <p:cNvPr id="97" name="Google Shape;97;p2"/>
          <p:cNvPicPr preferRelativeResize="0"/>
          <p:nvPr/>
        </p:nvPicPr>
        <p:blipFill rotWithShape="1">
          <a:blip r:embed="rId4">
            <a:alphaModFix/>
          </a:blip>
          <a:srcRect b="0" l="0" r="0" t="0"/>
          <a:stretch/>
        </p:blipFill>
        <p:spPr>
          <a:xfrm>
            <a:off x="642910" y="3067669"/>
            <a:ext cx="2056282" cy="2704011"/>
          </a:xfrm>
          <a:prstGeom prst="rect">
            <a:avLst/>
          </a:prstGeom>
          <a:noFill/>
          <a:ln>
            <a:noFill/>
          </a:ln>
        </p:spPr>
      </p:pic>
      <p:pic>
        <p:nvPicPr>
          <p:cNvPr id="98" name="Google Shape;98;p2"/>
          <p:cNvPicPr preferRelativeResize="0"/>
          <p:nvPr/>
        </p:nvPicPr>
        <p:blipFill rotWithShape="1">
          <a:blip r:embed="rId5">
            <a:alphaModFix/>
          </a:blip>
          <a:srcRect b="0" l="0" r="0" t="0"/>
          <a:stretch/>
        </p:blipFill>
        <p:spPr>
          <a:xfrm>
            <a:off x="3123457" y="3496297"/>
            <a:ext cx="3143240" cy="2433033"/>
          </a:xfrm>
          <a:prstGeom prst="rect">
            <a:avLst/>
          </a:prstGeom>
          <a:noFill/>
          <a:ln>
            <a:noFill/>
          </a:ln>
        </p:spPr>
      </p:pic>
      <p:pic>
        <p:nvPicPr>
          <p:cNvPr descr="Vandana_Shiva.jpg" id="99" name="Google Shape;99;p2"/>
          <p:cNvPicPr preferRelativeResize="0"/>
          <p:nvPr/>
        </p:nvPicPr>
        <p:blipFill rotWithShape="1">
          <a:blip r:embed="rId6">
            <a:alphaModFix/>
          </a:blip>
          <a:srcRect b="23469" l="29492" r="47193" t="0"/>
          <a:stretch/>
        </p:blipFill>
        <p:spPr>
          <a:xfrm>
            <a:off x="3163021" y="5273438"/>
            <a:ext cx="380271" cy="624142"/>
          </a:xfrm>
          <a:prstGeom prst="rect">
            <a:avLst/>
          </a:prstGeom>
          <a:noFill/>
          <a:ln>
            <a:noFill/>
          </a:ln>
        </p:spPr>
      </p:pic>
      <p:sp>
        <p:nvSpPr>
          <p:cNvPr id="100" name="Google Shape;100;p2"/>
          <p:cNvSpPr txBox="1"/>
          <p:nvPr/>
        </p:nvSpPr>
        <p:spPr>
          <a:xfrm>
            <a:off x="214282" y="2443363"/>
            <a:ext cx="283782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it-IT" sz="1600" u="none" cap="none" strike="noStrike">
                <a:solidFill>
                  <a:schemeClr val="dk1"/>
                </a:solidFill>
                <a:latin typeface="Calibri"/>
                <a:ea typeface="Calibri"/>
                <a:cs typeface="Calibri"/>
                <a:sym typeface="Calibri"/>
              </a:rPr>
              <a:t>Non</a:t>
            </a:r>
            <a:r>
              <a:rPr b="0" i="0" lang="it-IT" sz="1600" u="none" cap="none" strike="noStrike">
                <a:solidFill>
                  <a:schemeClr val="dk1"/>
                </a:solidFill>
                <a:latin typeface="Calibri"/>
                <a:ea typeface="Calibri"/>
                <a:cs typeface="Calibri"/>
                <a:sym typeface="Calibri"/>
              </a:rPr>
              <a:t> esiste alcuna Fragola-Pesce</a:t>
            </a:r>
            <a:endParaRPr sz="1600">
              <a:solidFill>
                <a:schemeClr val="dk1"/>
              </a:solidFill>
              <a:latin typeface="Calibri"/>
              <a:ea typeface="Calibri"/>
              <a:cs typeface="Calibri"/>
              <a:sym typeface="Calibri"/>
            </a:endParaRPr>
          </a:p>
        </p:txBody>
      </p:sp>
      <p:sp>
        <p:nvSpPr>
          <p:cNvPr id="101" name="Google Shape;101;p2"/>
          <p:cNvSpPr txBox="1"/>
          <p:nvPr/>
        </p:nvSpPr>
        <p:spPr>
          <a:xfrm>
            <a:off x="6429388" y="2424727"/>
            <a:ext cx="247542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600">
                <a:solidFill>
                  <a:schemeClr val="dk1"/>
                </a:solidFill>
                <a:latin typeface="Calibri"/>
                <a:ea typeface="Calibri"/>
                <a:cs typeface="Calibri"/>
                <a:sym typeface="Calibri"/>
              </a:rPr>
              <a:t>Nessun</a:t>
            </a:r>
            <a:r>
              <a:rPr lang="it-IT" sz="1600">
                <a:solidFill>
                  <a:schemeClr val="dk1"/>
                </a:solidFill>
                <a:latin typeface="Calibri"/>
                <a:ea typeface="Calibri"/>
                <a:cs typeface="Calibri"/>
                <a:sym typeface="Calibri"/>
              </a:rPr>
              <a:t> OGM in commercio</a:t>
            </a:r>
            <a:endParaRPr/>
          </a:p>
          <a:p>
            <a:pPr indent="0" lvl="0" marL="0" marR="0" rtl="0" algn="l">
              <a:spcBef>
                <a:spcPts val="0"/>
              </a:spcBef>
              <a:spcAft>
                <a:spcPts val="0"/>
              </a:spcAft>
              <a:buNone/>
            </a:pPr>
            <a:r>
              <a:rPr lang="it-IT" sz="1600">
                <a:solidFill>
                  <a:schemeClr val="dk1"/>
                </a:solidFill>
                <a:latin typeface="Calibri"/>
                <a:ea typeface="Calibri"/>
                <a:cs typeface="Calibri"/>
                <a:sym typeface="Calibri"/>
              </a:rPr>
              <a:t>è sterile</a:t>
            </a:r>
            <a:endParaRPr sz="1600">
              <a:solidFill>
                <a:schemeClr val="dk1"/>
              </a:solidFill>
              <a:latin typeface="Calibri"/>
              <a:ea typeface="Calibri"/>
              <a:cs typeface="Calibri"/>
              <a:sym typeface="Calibri"/>
            </a:endParaRPr>
          </a:p>
        </p:txBody>
      </p:sp>
      <p:sp>
        <p:nvSpPr>
          <p:cNvPr id="102" name="Google Shape;102;p2"/>
          <p:cNvSpPr txBox="1"/>
          <p:nvPr/>
        </p:nvSpPr>
        <p:spPr>
          <a:xfrm>
            <a:off x="3143240" y="2455127"/>
            <a:ext cx="2928958" cy="83099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600">
                <a:solidFill>
                  <a:schemeClr val="dk1"/>
                </a:solidFill>
                <a:latin typeface="Calibri"/>
                <a:ea typeface="Calibri"/>
                <a:cs typeface="Calibri"/>
                <a:sym typeface="Calibri"/>
              </a:rPr>
              <a:t>Il cotone Bt </a:t>
            </a:r>
            <a:r>
              <a:rPr b="1" lang="it-IT" sz="1600">
                <a:solidFill>
                  <a:schemeClr val="dk1"/>
                </a:solidFill>
                <a:latin typeface="Calibri"/>
                <a:ea typeface="Calibri"/>
                <a:cs typeface="Calibri"/>
                <a:sym typeface="Calibri"/>
              </a:rPr>
              <a:t>non</a:t>
            </a:r>
            <a:r>
              <a:rPr lang="it-IT" sz="1600">
                <a:solidFill>
                  <a:schemeClr val="dk1"/>
                </a:solidFill>
                <a:latin typeface="Calibri"/>
                <a:ea typeface="Calibri"/>
                <a:cs typeface="Calibri"/>
                <a:sym typeface="Calibri"/>
              </a:rPr>
              <a:t> è responsabile di 250 mila suicidi tra gli agricoltori indiani</a:t>
            </a:r>
            <a:endParaRPr sz="1600">
              <a:solidFill>
                <a:schemeClr val="dk1"/>
              </a:solidFill>
              <a:latin typeface="Calibri"/>
              <a:ea typeface="Calibri"/>
              <a:cs typeface="Calibri"/>
              <a:sym typeface="Calibri"/>
            </a:endParaRPr>
          </a:p>
        </p:txBody>
      </p:sp>
      <p:sp>
        <p:nvSpPr>
          <p:cNvPr id="103" name="Google Shape;103;p2"/>
          <p:cNvSpPr/>
          <p:nvPr/>
        </p:nvSpPr>
        <p:spPr>
          <a:xfrm>
            <a:off x="1285852" y="1714488"/>
            <a:ext cx="571504" cy="571504"/>
          </a:xfrm>
          <a:prstGeom prst="ellipse">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it-IT" sz="1800">
                <a:solidFill>
                  <a:schemeClr val="lt1"/>
                </a:solidFill>
                <a:latin typeface="Calibri"/>
                <a:ea typeface="Calibri"/>
                <a:cs typeface="Calibri"/>
                <a:sym typeface="Calibri"/>
              </a:rPr>
              <a:t>1</a:t>
            </a:r>
            <a:endParaRPr sz="1800">
              <a:solidFill>
                <a:schemeClr val="lt1"/>
              </a:solidFill>
              <a:latin typeface="Calibri"/>
              <a:ea typeface="Calibri"/>
              <a:cs typeface="Calibri"/>
              <a:sym typeface="Calibri"/>
            </a:endParaRPr>
          </a:p>
        </p:txBody>
      </p:sp>
      <p:sp>
        <p:nvSpPr>
          <p:cNvPr id="104" name="Google Shape;104;p2"/>
          <p:cNvSpPr/>
          <p:nvPr/>
        </p:nvSpPr>
        <p:spPr>
          <a:xfrm>
            <a:off x="4214810" y="1714488"/>
            <a:ext cx="571504" cy="571504"/>
          </a:xfrm>
          <a:prstGeom prst="ellipse">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it-IT" sz="1800">
                <a:solidFill>
                  <a:schemeClr val="lt1"/>
                </a:solidFill>
                <a:latin typeface="Calibri"/>
                <a:ea typeface="Calibri"/>
                <a:cs typeface="Calibri"/>
                <a:sym typeface="Calibri"/>
              </a:rPr>
              <a:t>2</a:t>
            </a:r>
            <a:endParaRPr sz="1800">
              <a:solidFill>
                <a:schemeClr val="lt1"/>
              </a:solidFill>
              <a:latin typeface="Calibri"/>
              <a:ea typeface="Calibri"/>
              <a:cs typeface="Calibri"/>
              <a:sym typeface="Calibri"/>
            </a:endParaRPr>
          </a:p>
        </p:txBody>
      </p:sp>
      <p:sp>
        <p:nvSpPr>
          <p:cNvPr id="105" name="Google Shape;105;p2"/>
          <p:cNvSpPr/>
          <p:nvPr/>
        </p:nvSpPr>
        <p:spPr>
          <a:xfrm>
            <a:off x="7358082" y="1714488"/>
            <a:ext cx="571504" cy="571504"/>
          </a:xfrm>
          <a:prstGeom prst="ellipse">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it-IT" sz="1800">
                <a:solidFill>
                  <a:schemeClr val="lt1"/>
                </a:solidFill>
                <a:latin typeface="Calibri"/>
                <a:ea typeface="Calibri"/>
                <a:cs typeface="Calibri"/>
                <a:sym typeface="Calibri"/>
              </a:rPr>
              <a:t>3</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3"/>
          <p:cNvSpPr txBox="1"/>
          <p:nvPr/>
        </p:nvSpPr>
        <p:spPr>
          <a:xfrm>
            <a:off x="0" y="410530"/>
            <a:ext cx="9144000" cy="538609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Quali possono essere le problematiche connesse all’uso degli OGM in agricoltura?</a:t>
            </a:r>
            <a:endParaRPr/>
          </a:p>
          <a:p>
            <a:pPr indent="0" lvl="0" marL="0" marR="0" rtl="0" algn="l">
              <a:spcBef>
                <a:spcPts val="0"/>
              </a:spcBef>
              <a:spcAft>
                <a:spcPts val="0"/>
              </a:spcAft>
              <a:buNone/>
            </a:pPr>
            <a:r>
              <a:rPr lang="it-IT" sz="1800">
                <a:solidFill>
                  <a:schemeClr val="dk1"/>
                </a:solidFill>
                <a:latin typeface="Calibri"/>
                <a:ea typeface="Calibri"/>
                <a:cs typeface="Calibri"/>
                <a:sym typeface="Calibri"/>
              </a:rPr>
              <a:t> </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spcBef>
                <a:spcPts val="0"/>
              </a:spcBef>
              <a:spcAft>
                <a:spcPts val="0"/>
              </a:spcAft>
              <a:buNone/>
            </a:pPr>
            <a:r>
              <a:rPr b="1" lang="it-IT" sz="2400">
                <a:solidFill>
                  <a:schemeClr val="dk1"/>
                </a:solidFill>
                <a:latin typeface="Calibri"/>
                <a:ea typeface="Calibri"/>
                <a:cs typeface="Calibri"/>
                <a:sym typeface="Calibri"/>
              </a:rPr>
              <a:t>Classificabili in: problematiche sanitarie e problematiche ambientali</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it-IT" sz="2400">
                <a:solidFill>
                  <a:schemeClr val="dk1"/>
                </a:solidFill>
                <a:latin typeface="Calibri"/>
                <a:ea typeface="Calibri"/>
                <a:cs typeface="Calibri"/>
                <a:sym typeface="Calibri"/>
              </a:rPr>
              <a:t>	Problematiche sanitarie:</a:t>
            </a:r>
            <a:endParaRPr/>
          </a:p>
          <a:p>
            <a:pPr indent="0" lvl="0" marL="0" marR="0" rtl="0" algn="l">
              <a:spcBef>
                <a:spcPts val="0"/>
              </a:spcBef>
              <a:spcAft>
                <a:spcPts val="0"/>
              </a:spcAft>
              <a:buNone/>
            </a:pPr>
            <a:r>
              <a:rPr lang="it-IT" sz="2400">
                <a:solidFill>
                  <a:schemeClr val="dk1"/>
                </a:solidFill>
                <a:latin typeface="Calibri"/>
                <a:ea typeface="Calibri"/>
                <a:cs typeface="Calibri"/>
                <a:sym typeface="Calibri"/>
              </a:rPr>
              <a:t>		1)	Potenziali allergeni</a:t>
            </a:r>
            <a:endParaRPr/>
          </a:p>
          <a:p>
            <a:pPr indent="0" lvl="0" marL="0" marR="0" rtl="0" algn="l">
              <a:spcBef>
                <a:spcPts val="0"/>
              </a:spcBef>
              <a:spcAft>
                <a:spcPts val="0"/>
              </a:spcAft>
              <a:buNone/>
            </a:pPr>
            <a:r>
              <a:rPr lang="it-IT" sz="2400">
                <a:solidFill>
                  <a:schemeClr val="dk1"/>
                </a:solidFill>
                <a:latin typeface="Calibri"/>
                <a:ea typeface="Calibri"/>
                <a:cs typeface="Calibri"/>
                <a:sym typeface="Calibri"/>
              </a:rPr>
              <a:t>		2)	Antibiotico resistenza</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it-IT" sz="2400">
                <a:solidFill>
                  <a:schemeClr val="dk1"/>
                </a:solidFill>
                <a:latin typeface="Calibri"/>
                <a:ea typeface="Calibri"/>
                <a:cs typeface="Calibri"/>
                <a:sym typeface="Calibri"/>
              </a:rPr>
              <a:t>	Problematiche ambientali:</a:t>
            </a:r>
            <a:endParaRPr/>
          </a:p>
          <a:p>
            <a:pPr indent="0" lvl="0" marL="0" marR="0" rtl="0" algn="l">
              <a:spcBef>
                <a:spcPts val="0"/>
              </a:spcBef>
              <a:spcAft>
                <a:spcPts val="0"/>
              </a:spcAft>
              <a:buNone/>
            </a:pPr>
            <a:r>
              <a:rPr lang="it-IT" sz="2400">
                <a:solidFill>
                  <a:schemeClr val="dk1"/>
                </a:solidFill>
                <a:latin typeface="Calibri"/>
                <a:ea typeface="Calibri"/>
                <a:cs typeface="Calibri"/>
                <a:sym typeface="Calibri"/>
              </a:rPr>
              <a:t>		1)	Cross-contaminazioni</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it-IT" sz="2400">
                <a:solidFill>
                  <a:schemeClr val="dk1"/>
                </a:solidFill>
                <a:latin typeface="Calibri"/>
                <a:ea typeface="Calibri"/>
                <a:cs typeface="Calibri"/>
                <a:sym typeface="Calibri"/>
              </a:rPr>
              <a:t>		2)	Piante Bt ed effetti off-target</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4"/>
          <p:cNvSpPr txBox="1"/>
          <p:nvPr>
            <p:ph type="title"/>
          </p:nvPr>
        </p:nvSpPr>
        <p:spPr>
          <a:xfrm>
            <a:off x="0" y="274638"/>
            <a:ext cx="91440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2800"/>
              <a:buFont typeface="Calibri"/>
              <a:buNone/>
            </a:pPr>
            <a:r>
              <a:rPr lang="it-IT" sz="2800"/>
              <a:t>Nuove varietà di piante (tra cui nuovi OGM) possono portare alla comparsa di nuovi allergeni</a:t>
            </a:r>
            <a:endParaRPr sz="2800"/>
          </a:p>
        </p:txBody>
      </p:sp>
      <p:sp>
        <p:nvSpPr>
          <p:cNvPr id="116" name="Google Shape;116;p4"/>
          <p:cNvSpPr txBox="1"/>
          <p:nvPr/>
        </p:nvSpPr>
        <p:spPr>
          <a:xfrm>
            <a:off x="285720" y="1928802"/>
            <a:ext cx="8643998" cy="378565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it-IT" sz="2400">
                <a:solidFill>
                  <a:schemeClr val="dk1"/>
                </a:solidFill>
                <a:latin typeface="Calibri"/>
                <a:ea typeface="Calibri"/>
                <a:cs typeface="Calibri"/>
                <a:sym typeface="Calibri"/>
              </a:rPr>
              <a:t>La comparsa di un nuovo allergene potrebbe derivare da:</a:t>
            </a:r>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a:p>
            <a:pPr indent="-152400" lvl="0" marL="0" marR="0" rtl="0" algn="just">
              <a:spcBef>
                <a:spcPts val="0"/>
              </a:spcBef>
              <a:spcAft>
                <a:spcPts val="0"/>
              </a:spcAft>
              <a:buClr>
                <a:schemeClr val="dk1"/>
              </a:buClr>
              <a:buSzPts val="2400"/>
              <a:buFont typeface="Arial"/>
              <a:buChar char="•"/>
            </a:pPr>
            <a:r>
              <a:rPr lang="it-IT" sz="2400">
                <a:solidFill>
                  <a:schemeClr val="dk1"/>
                </a:solidFill>
                <a:latin typeface="Calibri"/>
                <a:ea typeface="Calibri"/>
                <a:cs typeface="Calibri"/>
                <a:sym typeface="Calibri"/>
              </a:rPr>
              <a:t> Introduzione nella pianta GM di una proteina allergenizzante derivante dall’organismo da cui si preleva il gene che la codifica </a:t>
            </a:r>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a:p>
            <a:pPr indent="-152400" lvl="0" marL="0" marR="0" rtl="0" algn="just">
              <a:spcBef>
                <a:spcPts val="0"/>
              </a:spcBef>
              <a:spcAft>
                <a:spcPts val="0"/>
              </a:spcAft>
              <a:buClr>
                <a:schemeClr val="dk1"/>
              </a:buClr>
              <a:buSzPts val="2400"/>
              <a:buFont typeface="Arial"/>
              <a:buChar char="•"/>
            </a:pPr>
            <a:r>
              <a:rPr lang="it-IT" sz="2400">
                <a:solidFill>
                  <a:schemeClr val="dk1"/>
                </a:solidFill>
                <a:latin typeface="Calibri"/>
                <a:ea typeface="Calibri"/>
                <a:cs typeface="Calibri"/>
                <a:sym typeface="Calibri"/>
              </a:rPr>
              <a:t> Nuovo pattern di modificazione post-traduzionale (tra cui glicosilazione) nel nuovo organismo</a:t>
            </a:r>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a:p>
            <a:pPr indent="-152400" lvl="0" marL="0" marR="0" rtl="0" algn="just">
              <a:spcBef>
                <a:spcPts val="0"/>
              </a:spcBef>
              <a:spcAft>
                <a:spcPts val="0"/>
              </a:spcAft>
              <a:buClr>
                <a:schemeClr val="dk1"/>
              </a:buClr>
              <a:buSzPts val="2400"/>
              <a:buFont typeface="Arial"/>
              <a:buChar char="•"/>
            </a:pPr>
            <a:r>
              <a:rPr lang="it-IT" sz="2400">
                <a:solidFill>
                  <a:schemeClr val="dk1"/>
                </a:solidFill>
                <a:latin typeface="Calibri"/>
                <a:ea typeface="Calibri"/>
                <a:cs typeface="Calibri"/>
                <a:sym typeface="Calibri"/>
              </a:rPr>
              <a:t> Comparsa di un nuovo allergene per azione aspecifica della modificazione introdotta</a:t>
            </a:r>
            <a:endParaRPr sz="24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5"/>
          <p:cNvSpPr txBox="1"/>
          <p:nvPr/>
        </p:nvSpPr>
        <p:spPr>
          <a:xfrm>
            <a:off x="0" y="2923003"/>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Procedura di autorizzazione e controllo per l’allergenicità</a:t>
            </a:r>
            <a:endParaRPr sz="2800">
              <a:solidFill>
                <a:schemeClr val="dk1"/>
              </a:solidFill>
              <a:latin typeface="Calibri"/>
              <a:ea typeface="Calibri"/>
              <a:cs typeface="Calibri"/>
              <a:sym typeface="Calibri"/>
            </a:endParaRPr>
          </a:p>
        </p:txBody>
      </p:sp>
      <p:pic>
        <p:nvPicPr>
          <p:cNvPr id="122" name="Google Shape;122;p5"/>
          <p:cNvPicPr preferRelativeResize="0"/>
          <p:nvPr/>
        </p:nvPicPr>
        <p:blipFill rotWithShape="1">
          <a:blip r:embed="rId3">
            <a:alphaModFix/>
          </a:blip>
          <a:srcRect b="0" l="6250" r="7811" t="25799"/>
          <a:stretch/>
        </p:blipFill>
        <p:spPr>
          <a:xfrm>
            <a:off x="571472" y="642918"/>
            <a:ext cx="7858180" cy="1849073"/>
          </a:xfrm>
          <a:prstGeom prst="rect">
            <a:avLst/>
          </a:prstGeom>
          <a:noFill/>
          <a:ln>
            <a:noFill/>
          </a:ln>
        </p:spPr>
      </p:pic>
      <p:sp>
        <p:nvSpPr>
          <p:cNvPr id="123" name="Google Shape;123;p5"/>
          <p:cNvSpPr txBox="1"/>
          <p:nvPr/>
        </p:nvSpPr>
        <p:spPr>
          <a:xfrm>
            <a:off x="0" y="3660537"/>
            <a:ext cx="8715404" cy="2554545"/>
          </a:xfrm>
          <a:prstGeom prst="rect">
            <a:avLst/>
          </a:prstGeom>
          <a:noFill/>
          <a:ln>
            <a:noFill/>
          </a:ln>
        </p:spPr>
        <p:txBody>
          <a:bodyPr anchorCtr="0" anchor="t" bIns="45700" lIns="91425" spcFirstLastPara="1" rIns="91425" wrap="square" tIns="45700">
            <a:spAutoFit/>
          </a:bodyPr>
          <a:lstStyle/>
          <a:p>
            <a:pPr indent="-127000" lvl="1" marL="457200" marR="0" rtl="0" algn="just">
              <a:spcBef>
                <a:spcPts val="0"/>
              </a:spcBef>
              <a:spcAft>
                <a:spcPts val="0"/>
              </a:spcAft>
              <a:buClr>
                <a:schemeClr val="dk1"/>
              </a:buClr>
              <a:buSzPts val="2000"/>
              <a:buFont typeface="Arial"/>
              <a:buChar char="•"/>
            </a:pPr>
            <a:r>
              <a:rPr b="0" i="0" lang="it-IT" sz="2000" u="none" cap="none" strike="noStrike">
                <a:solidFill>
                  <a:schemeClr val="dk1"/>
                </a:solidFill>
                <a:latin typeface="Calibri"/>
                <a:ea typeface="Calibri"/>
                <a:cs typeface="Calibri"/>
                <a:sym typeface="Calibri"/>
              </a:rPr>
              <a:t> Analisi delle sequenze proteiche allo scopo di identificare eventuali similarità con allergeni noti</a:t>
            </a:r>
            <a:endParaRPr/>
          </a:p>
          <a:p>
            <a:pPr indent="0" lvl="1" marL="457200" marR="0" rtl="0" algn="just">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127000" lvl="1" marL="457200" marR="0" rtl="0" algn="just">
              <a:spcBef>
                <a:spcPts val="0"/>
              </a:spcBef>
              <a:spcAft>
                <a:spcPts val="0"/>
              </a:spcAft>
              <a:buClr>
                <a:schemeClr val="dk1"/>
              </a:buClr>
              <a:buSzPts val="2000"/>
              <a:buFont typeface="Arial"/>
              <a:buChar char="•"/>
            </a:pPr>
            <a:r>
              <a:rPr b="0" i="0" lang="it-IT" sz="2000" u="none" cap="none" strike="noStrike">
                <a:solidFill>
                  <a:schemeClr val="dk1"/>
                </a:solidFill>
                <a:latin typeface="Calibri"/>
                <a:ea typeface="Calibri"/>
                <a:cs typeface="Calibri"/>
                <a:sym typeface="Calibri"/>
              </a:rPr>
              <a:t> Test circa la capacità delle proteine di legarsi ad anticorpi</a:t>
            </a:r>
            <a:endParaRPr/>
          </a:p>
          <a:p>
            <a:pPr indent="0" lvl="1" marL="457200" marR="0" rtl="0" algn="just">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127000" lvl="1" marL="457200" marR="0" rtl="0" algn="just">
              <a:spcBef>
                <a:spcPts val="0"/>
              </a:spcBef>
              <a:spcAft>
                <a:spcPts val="0"/>
              </a:spcAft>
              <a:buClr>
                <a:schemeClr val="dk1"/>
              </a:buClr>
              <a:buSzPts val="2000"/>
              <a:buFont typeface="Arial"/>
              <a:buChar char="•"/>
            </a:pPr>
            <a:r>
              <a:rPr b="0" i="0" lang="it-IT" sz="2000" u="none" cap="none" strike="noStrike">
                <a:solidFill>
                  <a:schemeClr val="dk1"/>
                </a:solidFill>
                <a:latin typeface="Calibri"/>
                <a:ea typeface="Calibri"/>
                <a:cs typeface="Calibri"/>
                <a:sym typeface="Calibri"/>
              </a:rPr>
              <a:t> Test sulla disgregazione delle proteine in seguito a digestione</a:t>
            </a:r>
            <a:endParaRPr/>
          </a:p>
          <a:p>
            <a:pPr indent="0" lvl="1" marL="457200" marR="0" rtl="0" algn="just">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127000" lvl="1" marL="457200" marR="0" rtl="0" algn="just">
              <a:spcBef>
                <a:spcPts val="0"/>
              </a:spcBef>
              <a:spcAft>
                <a:spcPts val="0"/>
              </a:spcAft>
              <a:buClr>
                <a:schemeClr val="dk1"/>
              </a:buClr>
              <a:buSzPts val="2000"/>
              <a:buFont typeface="Arial"/>
              <a:buChar char="•"/>
            </a:pPr>
            <a:r>
              <a:rPr b="0" i="0" lang="it-IT" sz="2000" u="none" cap="none" strike="noStrike">
                <a:solidFill>
                  <a:schemeClr val="dk1"/>
                </a:solidFill>
                <a:latin typeface="Calibri"/>
                <a:ea typeface="Calibri"/>
                <a:cs typeface="Calibri"/>
                <a:sym typeface="Calibri"/>
              </a:rPr>
              <a:t> Test dell’intera pianta per la sua capacità di scatenare reazioni allergiche</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id="128" name="Google Shape;128;p6"/>
          <p:cNvPicPr preferRelativeResize="0"/>
          <p:nvPr/>
        </p:nvPicPr>
        <p:blipFill rotWithShape="1">
          <a:blip r:embed="rId3">
            <a:alphaModFix/>
          </a:blip>
          <a:srcRect b="0" l="0" r="0" t="0"/>
          <a:stretch/>
        </p:blipFill>
        <p:spPr>
          <a:xfrm>
            <a:off x="285720" y="0"/>
            <a:ext cx="7572428" cy="4050368"/>
          </a:xfrm>
          <a:prstGeom prst="rect">
            <a:avLst/>
          </a:prstGeom>
          <a:noFill/>
          <a:ln>
            <a:noFill/>
          </a:ln>
        </p:spPr>
      </p:pic>
      <p:sp>
        <p:nvSpPr>
          <p:cNvPr id="129" name="Google Shape;129;p6"/>
          <p:cNvSpPr/>
          <p:nvPr/>
        </p:nvSpPr>
        <p:spPr>
          <a:xfrm>
            <a:off x="4214810" y="1357298"/>
            <a:ext cx="4071966" cy="271464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30" name="Google Shape;130;p6"/>
          <p:cNvPicPr preferRelativeResize="0"/>
          <p:nvPr/>
        </p:nvPicPr>
        <p:blipFill rotWithShape="1">
          <a:blip r:embed="rId3">
            <a:alphaModFix/>
          </a:blip>
          <a:srcRect b="0" l="50368" r="0" t="32380"/>
          <a:stretch/>
        </p:blipFill>
        <p:spPr>
          <a:xfrm>
            <a:off x="285720" y="3976270"/>
            <a:ext cx="3758381" cy="2738878"/>
          </a:xfrm>
          <a:prstGeom prst="rect">
            <a:avLst/>
          </a:prstGeom>
          <a:noFill/>
          <a:ln>
            <a:noFill/>
          </a:ln>
        </p:spPr>
      </p:pic>
      <p:sp>
        <p:nvSpPr>
          <p:cNvPr descr="https://www.nejm.org/na101/home/literatum/publisher/mms/journals/content/nejm/1996/nejm_1996.334.issue-11/nejm199603143341103/production/images/img_medium/nejm199603143341103_f1.jpeg" id="131" name="Google Shape;131;p6"/>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https://www.nejm.org/na101/home/literatum/publisher/mms/journals/content/nejm/1996/nejm_1996.334.issue-11/nejm199603143341103/production/images/img_medium/nejm199603143341103_f1.jpeg" id="132" name="Google Shape;132;p6"/>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https://www.nejm.org/na101/home/literatum/publisher/mms/journals/content/nejm/1996/nejm_1996.334.issue-11/nejm199603143341103/production/images/img_medium/nejm199603143341103_f1.jpeg" id="133" name="Google Shape;133;p6"/>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34" name="Google Shape;134;p6"/>
          <p:cNvPicPr preferRelativeResize="0"/>
          <p:nvPr/>
        </p:nvPicPr>
        <p:blipFill rotWithShape="1">
          <a:blip r:embed="rId4">
            <a:alphaModFix/>
          </a:blip>
          <a:srcRect b="0" l="0" r="0" t="0"/>
          <a:stretch/>
        </p:blipFill>
        <p:spPr>
          <a:xfrm>
            <a:off x="4500562" y="1285884"/>
            <a:ext cx="2348946" cy="2214554"/>
          </a:xfrm>
          <a:prstGeom prst="rect">
            <a:avLst/>
          </a:prstGeom>
          <a:noFill/>
          <a:ln>
            <a:noFill/>
          </a:ln>
        </p:spPr>
      </p:pic>
      <p:sp>
        <p:nvSpPr>
          <p:cNvPr id="135" name="Google Shape;135;p6"/>
          <p:cNvSpPr txBox="1"/>
          <p:nvPr/>
        </p:nvSpPr>
        <p:spPr>
          <a:xfrm>
            <a:off x="6072198" y="1857388"/>
            <a:ext cx="2714612" cy="101566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200">
                <a:solidFill>
                  <a:schemeClr val="dk1"/>
                </a:solidFill>
                <a:latin typeface="Calibri"/>
                <a:ea typeface="Calibri"/>
                <a:cs typeface="Calibri"/>
                <a:sym typeface="Calibri"/>
              </a:rPr>
              <a:t>Figure 1.</a:t>
            </a:r>
            <a:endParaRPr/>
          </a:p>
          <a:p>
            <a:pPr indent="0" lvl="0" marL="0" marR="0" rtl="0" algn="just">
              <a:spcBef>
                <a:spcPts val="0"/>
              </a:spcBef>
              <a:spcAft>
                <a:spcPts val="0"/>
              </a:spcAft>
              <a:buNone/>
            </a:pPr>
            <a:r>
              <a:rPr lang="it-IT" sz="1200">
                <a:solidFill>
                  <a:schemeClr val="dk1"/>
                </a:solidFill>
                <a:latin typeface="Calibri"/>
                <a:ea typeface="Calibri"/>
                <a:cs typeface="Calibri"/>
                <a:sym typeface="Calibri"/>
              </a:rPr>
              <a:t>Results of Radioallergosorbent Assays with Extracts of Nontransgenic Soybean (▲), Transgenic Soybean (■), and Brazil Nut (●</a:t>
            </a:r>
            <a:endParaRPr sz="1200">
              <a:solidFill>
                <a:schemeClr val="dk1"/>
              </a:solidFill>
              <a:latin typeface="Calibri"/>
              <a:ea typeface="Calibri"/>
              <a:cs typeface="Calibri"/>
              <a:sym typeface="Calibri"/>
            </a:endParaRPr>
          </a:p>
        </p:txBody>
      </p:sp>
      <p:pic>
        <p:nvPicPr>
          <p:cNvPr id="136" name="Google Shape;136;p6"/>
          <p:cNvPicPr preferRelativeResize="0"/>
          <p:nvPr/>
        </p:nvPicPr>
        <p:blipFill rotWithShape="1">
          <a:blip r:embed="rId5">
            <a:alphaModFix/>
          </a:blip>
          <a:srcRect b="0" l="0" r="0" t="0"/>
          <a:stretch/>
        </p:blipFill>
        <p:spPr>
          <a:xfrm>
            <a:off x="4714876" y="3491690"/>
            <a:ext cx="2000264" cy="3009144"/>
          </a:xfrm>
          <a:prstGeom prst="rect">
            <a:avLst/>
          </a:prstGeom>
          <a:noFill/>
          <a:ln>
            <a:noFill/>
          </a:ln>
        </p:spPr>
      </p:pic>
      <p:sp>
        <p:nvSpPr>
          <p:cNvPr id="137" name="Google Shape;137;p6"/>
          <p:cNvSpPr txBox="1"/>
          <p:nvPr/>
        </p:nvSpPr>
        <p:spPr>
          <a:xfrm>
            <a:off x="6786578" y="4500570"/>
            <a:ext cx="2143108" cy="120032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200">
                <a:solidFill>
                  <a:schemeClr val="dk1"/>
                </a:solidFill>
                <a:latin typeface="Calibri"/>
                <a:ea typeface="Calibri"/>
                <a:cs typeface="Calibri"/>
                <a:sym typeface="Calibri"/>
              </a:rPr>
              <a:t>Figure 3.</a:t>
            </a:r>
            <a:endParaRPr/>
          </a:p>
          <a:p>
            <a:pPr indent="0" lvl="0" marL="0" marR="0" rtl="0" algn="just">
              <a:spcBef>
                <a:spcPts val="0"/>
              </a:spcBef>
              <a:spcAft>
                <a:spcPts val="0"/>
              </a:spcAft>
              <a:buNone/>
            </a:pPr>
            <a:r>
              <a:rPr lang="it-IT" sz="1200">
                <a:solidFill>
                  <a:schemeClr val="dk1"/>
                </a:solidFill>
                <a:latin typeface="Calibri"/>
                <a:ea typeface="Calibri"/>
                <a:cs typeface="Calibri"/>
                <a:sym typeface="Calibri"/>
              </a:rPr>
              <a:t>Reactivity on Skin-Prick Testing to Extracts of Transgenic Soybean, Nontransgenic Soybean, and Brazil Nut in a Subject Allergic to Brazil Nuts.</a:t>
            </a:r>
            <a:endParaRPr sz="1200">
              <a:solidFill>
                <a:schemeClr val="dk1"/>
              </a:solidFill>
              <a:latin typeface="Calibri"/>
              <a:ea typeface="Calibri"/>
              <a:cs typeface="Calibri"/>
              <a:sym typeface="Calibri"/>
            </a:endParaRPr>
          </a:p>
        </p:txBody>
      </p:sp>
      <p:sp>
        <p:nvSpPr>
          <p:cNvPr id="138" name="Google Shape;138;p6"/>
          <p:cNvSpPr txBox="1"/>
          <p:nvPr/>
        </p:nvSpPr>
        <p:spPr>
          <a:xfrm>
            <a:off x="5192277" y="6581001"/>
            <a:ext cx="395172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it-IT" sz="1200">
                <a:solidFill>
                  <a:schemeClr val="dk1"/>
                </a:solidFill>
                <a:latin typeface="Calibri"/>
                <a:ea typeface="Calibri"/>
                <a:cs typeface="Calibri"/>
                <a:sym typeface="Calibri"/>
              </a:rPr>
              <a:t>Supported by a grant from Pioneer Hi-Bred International, Inc</a:t>
            </a:r>
            <a:endParaRPr i="1" sz="12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pic>
        <p:nvPicPr>
          <p:cNvPr id="143" name="Google Shape;143;p7"/>
          <p:cNvPicPr preferRelativeResize="0"/>
          <p:nvPr/>
        </p:nvPicPr>
        <p:blipFill rotWithShape="1">
          <a:blip r:embed="rId3">
            <a:alphaModFix/>
          </a:blip>
          <a:srcRect b="0" l="6250" r="7811" t="24860"/>
          <a:stretch/>
        </p:blipFill>
        <p:spPr>
          <a:xfrm>
            <a:off x="571472" y="3071810"/>
            <a:ext cx="7858180" cy="1857388"/>
          </a:xfrm>
          <a:prstGeom prst="rect">
            <a:avLst/>
          </a:prstGeom>
          <a:noFill/>
          <a:ln>
            <a:noFill/>
          </a:ln>
        </p:spPr>
      </p:pic>
      <p:sp>
        <p:nvSpPr>
          <p:cNvPr id="144" name="Google Shape;144;p7"/>
          <p:cNvSpPr txBox="1"/>
          <p:nvPr>
            <p:ph type="title"/>
          </p:nvPr>
        </p:nvSpPr>
        <p:spPr>
          <a:xfrm>
            <a:off x="142844" y="274638"/>
            <a:ext cx="8786874" cy="1143000"/>
          </a:xfrm>
          <a:prstGeom prst="rect">
            <a:avLst/>
          </a:prstGeom>
          <a:noFill/>
          <a:ln>
            <a:noFill/>
          </a:ln>
        </p:spPr>
        <p:txBody>
          <a:bodyPr anchorCtr="0" anchor="ctr" bIns="45700" lIns="91425" spcFirstLastPara="1" rIns="91425" wrap="square" tIns="45700">
            <a:noAutofit/>
          </a:bodyPr>
          <a:lstStyle/>
          <a:p>
            <a:pPr indent="0" lvl="0" marL="0" rtl="0" algn="just">
              <a:spcBef>
                <a:spcPts val="0"/>
              </a:spcBef>
              <a:spcAft>
                <a:spcPts val="0"/>
              </a:spcAft>
              <a:buClr>
                <a:schemeClr val="dk1"/>
              </a:buClr>
              <a:buSzPts val="2800"/>
              <a:buFont typeface="Calibri"/>
              <a:buNone/>
            </a:pPr>
            <a:r>
              <a:rPr lang="it-IT" sz="2800"/>
              <a:t>I geni che conferiscono resistenza ad antibiotici, utilizzati come mezzo di selezione, potrebbero esacerbare il fenomeno dell’antibiotico resistenza</a:t>
            </a:r>
            <a:endParaRPr sz="2800"/>
          </a:p>
        </p:txBody>
      </p:sp>
      <p:sp>
        <p:nvSpPr>
          <p:cNvPr id="145" name="Google Shape;145;p7"/>
          <p:cNvSpPr txBox="1"/>
          <p:nvPr/>
        </p:nvSpPr>
        <p:spPr>
          <a:xfrm>
            <a:off x="142844" y="2214554"/>
            <a:ext cx="8802749" cy="83099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600">
                <a:solidFill>
                  <a:schemeClr val="dk1"/>
                </a:solidFill>
                <a:latin typeface="Calibri"/>
                <a:ea typeface="Calibri"/>
                <a:cs typeface="Calibri"/>
                <a:sym typeface="Calibri"/>
              </a:rPr>
              <a:t>2. …Gli Stati membri della Commissione si assicurano che gli OGM che contengono geni che esprimono una resistenza agli antibiotici utilizzati per trattamenti medici o veterinari siano presi in particolare considerazione…</a:t>
            </a:r>
            <a:endParaRPr/>
          </a:p>
        </p:txBody>
      </p:sp>
      <p:sp>
        <p:nvSpPr>
          <p:cNvPr id="146" name="Google Shape;146;p7"/>
          <p:cNvSpPr txBox="1"/>
          <p:nvPr/>
        </p:nvSpPr>
        <p:spPr>
          <a:xfrm>
            <a:off x="0" y="1743006"/>
            <a:ext cx="4197175"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600">
                <a:solidFill>
                  <a:schemeClr val="dk1"/>
                </a:solidFill>
                <a:latin typeface="Calibri"/>
                <a:ea typeface="Calibri"/>
                <a:cs typeface="Calibri"/>
                <a:sym typeface="Calibri"/>
              </a:rPr>
              <a:t>Direttiva 2001/18 CE - Art. 4    Obblighi generali</a:t>
            </a:r>
            <a:endParaRPr/>
          </a:p>
        </p:txBody>
      </p:sp>
      <p:cxnSp>
        <p:nvCxnSpPr>
          <p:cNvPr id="147" name="Google Shape;147;p7"/>
          <p:cNvCxnSpPr/>
          <p:nvPr/>
        </p:nvCxnSpPr>
        <p:spPr>
          <a:xfrm>
            <a:off x="0" y="1643050"/>
            <a:ext cx="9144000" cy="1588"/>
          </a:xfrm>
          <a:prstGeom prst="straightConnector1">
            <a:avLst/>
          </a:prstGeom>
          <a:noFill/>
          <a:ln cap="flat" cmpd="sng" w="9525">
            <a:solidFill>
              <a:srgbClr val="4A7DBA"/>
            </a:solidFill>
            <a:prstDash val="solid"/>
            <a:round/>
            <a:headEnd len="sm" w="sm" type="none"/>
            <a:tailEnd len="sm" w="sm" type="none"/>
          </a:ln>
        </p:spPr>
      </p:cxnSp>
      <p:cxnSp>
        <p:nvCxnSpPr>
          <p:cNvPr id="148" name="Google Shape;148;p7"/>
          <p:cNvCxnSpPr/>
          <p:nvPr/>
        </p:nvCxnSpPr>
        <p:spPr>
          <a:xfrm>
            <a:off x="0" y="3070222"/>
            <a:ext cx="9144000" cy="1588"/>
          </a:xfrm>
          <a:prstGeom prst="straightConnector1">
            <a:avLst/>
          </a:prstGeom>
          <a:noFill/>
          <a:ln cap="flat" cmpd="sng" w="9525">
            <a:solidFill>
              <a:srgbClr val="4A7DBA"/>
            </a:solidFill>
            <a:prstDash val="solid"/>
            <a:round/>
            <a:headEnd len="sm" w="sm" type="none"/>
            <a:tailEnd len="sm" w="sm" type="none"/>
          </a:ln>
        </p:spPr>
      </p:cxnSp>
      <p:sp>
        <p:nvSpPr>
          <p:cNvPr id="149" name="Google Shape;149;p7"/>
          <p:cNvSpPr txBox="1"/>
          <p:nvPr/>
        </p:nvSpPr>
        <p:spPr>
          <a:xfrm>
            <a:off x="142844" y="5000636"/>
            <a:ext cx="8715436" cy="1815882"/>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chemeClr val="dk1"/>
              </a:buClr>
              <a:buSzPts val="1600"/>
              <a:buFont typeface="Calibri"/>
              <a:buAutoNum type="arabicParenR"/>
            </a:pPr>
            <a:r>
              <a:rPr lang="it-IT" sz="1600">
                <a:solidFill>
                  <a:schemeClr val="dk1"/>
                </a:solidFill>
                <a:latin typeface="Calibri"/>
                <a:ea typeface="Calibri"/>
                <a:cs typeface="Calibri"/>
                <a:sym typeface="Calibri"/>
              </a:rPr>
              <a:t>“…non è stato evidenziato alcun trasferimento di ARMG da piante GM a batteri né in condizioni naturali né in laboratorio. L’ostacolo principale al passaggio stabile dei geni marcatori di resistenza antibiotica dalle piante GM ai batteri è la mancanza di identità della sequenza di DNA tra tali piante e i batteri…”</a:t>
            </a:r>
            <a:endParaRPr/>
          </a:p>
          <a:p>
            <a:pPr indent="-241300" lvl="0" marL="342900" marR="0" rtl="0" algn="just">
              <a:spcBef>
                <a:spcPts val="0"/>
              </a:spcBef>
              <a:spcAft>
                <a:spcPts val="0"/>
              </a:spcAft>
              <a:buClr>
                <a:schemeClr val="dk1"/>
              </a:buClr>
              <a:buSzPts val="1600"/>
              <a:buFont typeface="Calibri"/>
              <a:buNone/>
            </a:pPr>
            <a:r>
              <a:t/>
            </a:r>
            <a:endParaRPr sz="1600">
              <a:solidFill>
                <a:schemeClr val="dk1"/>
              </a:solidFill>
              <a:latin typeface="Calibri"/>
              <a:ea typeface="Calibri"/>
              <a:cs typeface="Calibri"/>
              <a:sym typeface="Calibri"/>
            </a:endParaRPr>
          </a:p>
          <a:p>
            <a:pPr indent="-342900" lvl="0" marL="342900" marR="0" rtl="0" algn="just">
              <a:spcBef>
                <a:spcPts val="0"/>
              </a:spcBef>
              <a:spcAft>
                <a:spcPts val="0"/>
              </a:spcAft>
              <a:buClr>
                <a:schemeClr val="dk1"/>
              </a:buClr>
              <a:buSzPts val="1600"/>
              <a:buFont typeface="Calibri"/>
              <a:buAutoNum type="arabicParenR"/>
            </a:pPr>
            <a:r>
              <a:rPr lang="it-IT" sz="1600">
                <a:solidFill>
                  <a:schemeClr val="dk1"/>
                </a:solidFill>
                <a:latin typeface="Calibri"/>
                <a:ea typeface="Calibri"/>
                <a:cs typeface="Calibri"/>
                <a:sym typeface="Calibri"/>
              </a:rPr>
              <a:t>“…Recenti analisi delle popolazioni batteriche … hanno dimostrato che i geni di resistenza gli antibiotici kanamicina, neomicina e streptomicina sono presenti in tutti gli ambienti studiati…”</a:t>
            </a:r>
            <a:endParaRPr sz="16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id="154" name="Google Shape;154;p8"/>
          <p:cNvPicPr preferRelativeResize="0"/>
          <p:nvPr/>
        </p:nvPicPr>
        <p:blipFill rotWithShape="1">
          <a:blip r:embed="rId3">
            <a:alphaModFix/>
          </a:blip>
          <a:srcRect b="0" l="0" r="0" t="0"/>
          <a:stretch/>
        </p:blipFill>
        <p:spPr>
          <a:xfrm>
            <a:off x="4929190" y="4214818"/>
            <a:ext cx="3892035" cy="2452692"/>
          </a:xfrm>
          <a:prstGeom prst="rect">
            <a:avLst/>
          </a:prstGeom>
          <a:noFill/>
          <a:ln>
            <a:noFill/>
          </a:ln>
        </p:spPr>
      </p:pic>
      <p:pic>
        <p:nvPicPr>
          <p:cNvPr descr="Risultati immagini per mais" id="155" name="Google Shape;155;p8"/>
          <p:cNvPicPr preferRelativeResize="0"/>
          <p:nvPr/>
        </p:nvPicPr>
        <p:blipFill rotWithShape="1">
          <a:blip r:embed="rId4">
            <a:alphaModFix/>
          </a:blip>
          <a:srcRect b="15987" l="0" r="0" t="12791"/>
          <a:stretch/>
        </p:blipFill>
        <p:spPr>
          <a:xfrm>
            <a:off x="571472" y="4429132"/>
            <a:ext cx="3286148" cy="2340442"/>
          </a:xfrm>
          <a:prstGeom prst="rect">
            <a:avLst/>
          </a:prstGeom>
          <a:noFill/>
          <a:ln>
            <a:noFill/>
          </a:ln>
        </p:spPr>
      </p:pic>
      <p:sp>
        <p:nvSpPr>
          <p:cNvPr id="156" name="Google Shape;156;p8"/>
          <p:cNvSpPr/>
          <p:nvPr/>
        </p:nvSpPr>
        <p:spPr>
          <a:xfrm>
            <a:off x="285720" y="4500570"/>
            <a:ext cx="8643998" cy="2286016"/>
          </a:xfrm>
          <a:prstGeom prst="rect">
            <a:avLst/>
          </a:prstGeom>
          <a:solidFill>
            <a:schemeClr val="lt1">
              <a:alpha val="54901"/>
            </a:schemeClr>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7" name="Google Shape;157;p8"/>
          <p:cNvSpPr txBox="1"/>
          <p:nvPr/>
        </p:nvSpPr>
        <p:spPr>
          <a:xfrm>
            <a:off x="142844" y="1428744"/>
            <a:ext cx="8786874" cy="114300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2400"/>
              <a:buFont typeface="Calibri"/>
              <a:buNone/>
            </a:pPr>
            <a:r>
              <a:rPr lang="it-IT" sz="2400">
                <a:solidFill>
                  <a:schemeClr val="dk1"/>
                </a:solidFill>
                <a:latin typeface="Calibri"/>
                <a:ea typeface="Calibri"/>
                <a:cs typeface="Calibri"/>
                <a:sym typeface="Calibri"/>
              </a:rPr>
              <a:t>I pollini di piante GM, potrebbero contaminare altre coltivazioni o altre piante “naturali”, portando alla persistenza dei transgeni nell’ambiente. </a:t>
            </a:r>
            <a:r>
              <a:rPr i="1" lang="it-IT" sz="2000">
                <a:solidFill>
                  <a:schemeClr val="dk1"/>
                </a:solidFill>
                <a:latin typeface="Calibri"/>
                <a:ea typeface="Calibri"/>
                <a:cs typeface="Calibri"/>
                <a:sym typeface="Calibri"/>
              </a:rPr>
              <a:t>Il problema può interessare:</a:t>
            </a:r>
            <a:endParaRPr b="0" i="1" sz="2000" u="none" cap="none" strike="noStrike">
              <a:solidFill>
                <a:schemeClr val="dk1"/>
              </a:solidFill>
              <a:latin typeface="Calibri"/>
              <a:ea typeface="Calibri"/>
              <a:cs typeface="Calibri"/>
              <a:sym typeface="Calibri"/>
            </a:endParaRPr>
          </a:p>
        </p:txBody>
      </p:sp>
      <p:sp>
        <p:nvSpPr>
          <p:cNvPr id="158" name="Google Shape;158;p8"/>
          <p:cNvSpPr txBox="1"/>
          <p:nvPr/>
        </p:nvSpPr>
        <p:spPr>
          <a:xfrm>
            <a:off x="4786314" y="5000636"/>
            <a:ext cx="4071966" cy="92333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800">
                <a:solidFill>
                  <a:schemeClr val="dk1"/>
                </a:solidFill>
                <a:latin typeface="Calibri"/>
                <a:ea typeface="Calibri"/>
                <a:cs typeface="Calibri"/>
                <a:sym typeface="Calibri"/>
              </a:rPr>
              <a:t>Piante che hanno parentali selvatici nell’ambiente di coltivazione (soia coltivata nelle Americhe)</a:t>
            </a:r>
            <a:endParaRPr sz="1800">
              <a:solidFill>
                <a:schemeClr val="dk1"/>
              </a:solidFill>
              <a:latin typeface="Calibri"/>
              <a:ea typeface="Calibri"/>
              <a:cs typeface="Calibri"/>
              <a:sym typeface="Calibri"/>
            </a:endParaRPr>
          </a:p>
        </p:txBody>
      </p:sp>
      <p:sp>
        <p:nvSpPr>
          <p:cNvPr id="159" name="Google Shape;159;p8"/>
          <p:cNvSpPr txBox="1"/>
          <p:nvPr/>
        </p:nvSpPr>
        <p:spPr>
          <a:xfrm>
            <a:off x="357158" y="5000636"/>
            <a:ext cx="4143436" cy="92333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800">
                <a:solidFill>
                  <a:schemeClr val="dk1"/>
                </a:solidFill>
                <a:latin typeface="Calibri"/>
                <a:ea typeface="Calibri"/>
                <a:cs typeface="Calibri"/>
                <a:sym typeface="Calibri"/>
              </a:rPr>
              <a:t>Piante che non hanno parentali selvatici nell’ambiente di coltivazione (mais coltivato in Europa)</a:t>
            </a:r>
            <a:endParaRPr sz="1800">
              <a:solidFill>
                <a:schemeClr val="dk1"/>
              </a:solidFill>
              <a:latin typeface="Calibri"/>
              <a:ea typeface="Calibri"/>
              <a:cs typeface="Calibri"/>
              <a:sym typeface="Calibri"/>
            </a:endParaRPr>
          </a:p>
        </p:txBody>
      </p:sp>
      <p:sp>
        <p:nvSpPr>
          <p:cNvPr descr="Risultati immagini per soia" id="160" name="Google Shape;160;p8"/>
          <p:cNvSpPr/>
          <p:nvPr/>
        </p:nvSpPr>
        <p:spPr>
          <a:xfrm>
            <a:off x="155575" y="-2057400"/>
            <a:ext cx="5734050" cy="4295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Risultati immagini per soia" id="161" name="Google Shape;161;p8"/>
          <p:cNvSpPr/>
          <p:nvPr/>
        </p:nvSpPr>
        <p:spPr>
          <a:xfrm>
            <a:off x="155575" y="-2057400"/>
            <a:ext cx="5734050" cy="4295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Risultati immagini per soia" id="162" name="Google Shape;162;p8"/>
          <p:cNvSpPr/>
          <p:nvPr/>
        </p:nvSpPr>
        <p:spPr>
          <a:xfrm>
            <a:off x="155575" y="-2057400"/>
            <a:ext cx="5734050" cy="4295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Soia" id="163" name="Google Shape;163;p8"/>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 name="Google Shape;164;p8"/>
          <p:cNvSpPr txBox="1"/>
          <p:nvPr/>
        </p:nvSpPr>
        <p:spPr>
          <a:xfrm>
            <a:off x="0" y="214290"/>
            <a:ext cx="91440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Calibri"/>
              <a:buNone/>
            </a:pPr>
            <a:r>
              <a:rPr b="0" i="0" lang="it-IT" sz="2800" u="none" cap="none" strike="noStrike">
                <a:solidFill>
                  <a:schemeClr val="dk1"/>
                </a:solidFill>
                <a:latin typeface="Calibri"/>
                <a:ea typeface="Calibri"/>
                <a:cs typeface="Calibri"/>
                <a:sym typeface="Calibri"/>
              </a:rPr>
              <a:t>Il</a:t>
            </a:r>
            <a:r>
              <a:rPr b="0" i="0" lang="it-IT" sz="2800" u="none" cap="none" strike="noStrike">
                <a:solidFill>
                  <a:schemeClr val="dk1"/>
                </a:solidFill>
                <a:latin typeface="Calibri"/>
                <a:ea typeface="Calibri"/>
                <a:cs typeface="Calibri"/>
                <a:sym typeface="Calibri"/>
              </a:rPr>
              <a:t> problema delle cross-contaminazioni</a:t>
            </a:r>
            <a:endParaRPr b="0" i="0" sz="2800" u="none" cap="none" strike="noStrike">
              <a:solidFill>
                <a:schemeClr val="dk1"/>
              </a:solidFill>
              <a:latin typeface="Calibri"/>
              <a:ea typeface="Calibri"/>
              <a:cs typeface="Calibri"/>
              <a:sym typeface="Calibri"/>
            </a:endParaRPr>
          </a:p>
        </p:txBody>
      </p:sp>
      <p:sp>
        <p:nvSpPr>
          <p:cNvPr id="165" name="Google Shape;165;p8"/>
          <p:cNvSpPr txBox="1"/>
          <p:nvPr/>
        </p:nvSpPr>
        <p:spPr>
          <a:xfrm>
            <a:off x="4929190" y="2857496"/>
            <a:ext cx="373987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Calibri"/>
                <a:ea typeface="Calibri"/>
                <a:cs typeface="Calibri"/>
                <a:sym typeface="Calibri"/>
              </a:rPr>
              <a:t>Piante GM rispetto a piante coltivate</a:t>
            </a:r>
            <a:endParaRPr/>
          </a:p>
        </p:txBody>
      </p:sp>
      <p:sp>
        <p:nvSpPr>
          <p:cNvPr id="166" name="Google Shape;166;p8"/>
          <p:cNvSpPr txBox="1"/>
          <p:nvPr/>
        </p:nvSpPr>
        <p:spPr>
          <a:xfrm>
            <a:off x="428596" y="2857496"/>
            <a:ext cx="38066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Calibri"/>
                <a:ea typeface="Calibri"/>
                <a:cs typeface="Calibri"/>
                <a:sym typeface="Calibri"/>
              </a:rPr>
              <a:t>Piante GM rispetto a parentali selvatici</a:t>
            </a:r>
            <a:endParaRPr/>
          </a:p>
        </p:txBody>
      </p:sp>
      <p:sp>
        <p:nvSpPr>
          <p:cNvPr id="167" name="Google Shape;167;p8"/>
          <p:cNvSpPr/>
          <p:nvPr/>
        </p:nvSpPr>
        <p:spPr>
          <a:xfrm>
            <a:off x="2285984" y="3357562"/>
            <a:ext cx="428628" cy="1000132"/>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8" name="Google Shape;168;p8"/>
          <p:cNvSpPr txBox="1"/>
          <p:nvPr/>
        </p:nvSpPr>
        <p:spPr>
          <a:xfrm>
            <a:off x="571472" y="3500438"/>
            <a:ext cx="178595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it-IT" sz="1200">
                <a:solidFill>
                  <a:schemeClr val="dk1"/>
                </a:solidFill>
                <a:latin typeface="Calibri"/>
                <a:ea typeface="Calibri"/>
                <a:cs typeface="Calibri"/>
                <a:sym typeface="Calibri"/>
              </a:rPr>
              <a:t>In questo caso da tenere in considerazione …</a:t>
            </a:r>
            <a:endParaRPr b="1" i="1" sz="12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9"/>
          <p:cNvSpPr txBox="1"/>
          <p:nvPr/>
        </p:nvSpPr>
        <p:spPr>
          <a:xfrm>
            <a:off x="285720" y="1714488"/>
            <a:ext cx="7114192" cy="224676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2400">
                <a:solidFill>
                  <a:schemeClr val="dk1"/>
                </a:solidFill>
                <a:latin typeface="Calibri"/>
                <a:ea typeface="Calibri"/>
                <a:cs typeface="Calibri"/>
                <a:sym typeface="Calibri"/>
              </a:rPr>
              <a:t>Variabili da tenere in considerazione:</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114300" lvl="0" marL="0" marR="0" rtl="0" algn="l">
              <a:spcBef>
                <a:spcPts val="0"/>
              </a:spcBef>
              <a:spcAft>
                <a:spcPts val="0"/>
              </a:spcAft>
              <a:buClr>
                <a:schemeClr val="dk1"/>
              </a:buClr>
              <a:buSzPts val="1800"/>
              <a:buFont typeface="Arial"/>
              <a:buChar char="•"/>
            </a:pPr>
            <a:r>
              <a:rPr lang="it-IT" sz="1800">
                <a:solidFill>
                  <a:schemeClr val="dk1"/>
                </a:solidFill>
                <a:latin typeface="Calibri"/>
                <a:ea typeface="Calibri"/>
                <a:cs typeface="Calibri"/>
                <a:sym typeface="Calibri"/>
              </a:rPr>
              <a:t> </a:t>
            </a:r>
            <a:r>
              <a:rPr lang="it-IT" sz="2000">
                <a:solidFill>
                  <a:schemeClr val="dk1"/>
                </a:solidFill>
                <a:latin typeface="Calibri"/>
                <a:ea typeface="Calibri"/>
                <a:cs typeface="Calibri"/>
                <a:sym typeface="Calibri"/>
              </a:rPr>
              <a:t>Presenza di coltivazioni compatibili nelle vicinanze del campo GM</a:t>
            </a:r>
            <a:endParaRPr/>
          </a:p>
          <a:p>
            <a:pPr indent="-127000" lvl="0" marL="0" marR="0" rtl="0" algn="l">
              <a:spcBef>
                <a:spcPts val="0"/>
              </a:spcBef>
              <a:spcAft>
                <a:spcPts val="0"/>
              </a:spcAft>
              <a:buClr>
                <a:schemeClr val="dk1"/>
              </a:buClr>
              <a:buSzPts val="2000"/>
              <a:buFont typeface="Arial"/>
              <a:buChar char="•"/>
            </a:pPr>
            <a:r>
              <a:rPr lang="it-IT" sz="2000">
                <a:solidFill>
                  <a:schemeClr val="dk1"/>
                </a:solidFill>
                <a:latin typeface="Calibri"/>
                <a:ea typeface="Calibri"/>
                <a:cs typeface="Calibri"/>
                <a:sym typeface="Calibri"/>
              </a:rPr>
              <a:t> Distanza tra campi</a:t>
            </a:r>
            <a:endParaRPr/>
          </a:p>
          <a:p>
            <a:pPr indent="-127000" lvl="0" marL="0" marR="0" rtl="0" algn="l">
              <a:spcBef>
                <a:spcPts val="0"/>
              </a:spcBef>
              <a:spcAft>
                <a:spcPts val="0"/>
              </a:spcAft>
              <a:buClr>
                <a:schemeClr val="dk1"/>
              </a:buClr>
              <a:buSzPts val="2000"/>
              <a:buFont typeface="Arial"/>
              <a:buChar char="•"/>
            </a:pPr>
            <a:r>
              <a:rPr lang="it-IT" sz="2000">
                <a:solidFill>
                  <a:schemeClr val="dk1"/>
                </a:solidFill>
                <a:latin typeface="Calibri"/>
                <a:ea typeface="Calibri"/>
                <a:cs typeface="Calibri"/>
                <a:sym typeface="Calibri"/>
              </a:rPr>
              <a:t> Tempi di transizione fiorale</a:t>
            </a:r>
            <a:endParaRPr sz="2000">
              <a:solidFill>
                <a:schemeClr val="dk1"/>
              </a:solidFill>
              <a:latin typeface="Calibri"/>
              <a:ea typeface="Calibri"/>
              <a:cs typeface="Calibri"/>
              <a:sym typeface="Calibri"/>
            </a:endParaRPr>
          </a:p>
          <a:p>
            <a:pPr indent="-127000" lvl="0" marL="0" marR="0" rtl="0" algn="l">
              <a:spcBef>
                <a:spcPts val="0"/>
              </a:spcBef>
              <a:spcAft>
                <a:spcPts val="0"/>
              </a:spcAft>
              <a:buClr>
                <a:schemeClr val="dk1"/>
              </a:buClr>
              <a:buSzPts val="2000"/>
              <a:buFont typeface="Arial"/>
              <a:buChar char="•"/>
            </a:pPr>
            <a:r>
              <a:rPr lang="it-IT" sz="2000">
                <a:solidFill>
                  <a:schemeClr val="dk1"/>
                </a:solidFill>
                <a:latin typeface="Calibri"/>
                <a:ea typeface="Calibri"/>
                <a:cs typeface="Calibri"/>
                <a:sym typeface="Calibri"/>
              </a:rPr>
              <a:t> Vitalità e volatilità del polline</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4" name="Google Shape;174;p9"/>
          <p:cNvSpPr txBox="1"/>
          <p:nvPr/>
        </p:nvSpPr>
        <p:spPr>
          <a:xfrm>
            <a:off x="142844" y="214298"/>
            <a:ext cx="8858312" cy="114300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2800"/>
              <a:buFont typeface="Calibri"/>
              <a:buNone/>
            </a:pPr>
            <a:r>
              <a:rPr lang="it-IT" sz="2800">
                <a:solidFill>
                  <a:schemeClr val="dk1"/>
                </a:solidFill>
                <a:latin typeface="Calibri"/>
                <a:ea typeface="Calibri"/>
                <a:cs typeface="Calibri"/>
                <a:sym typeface="Calibri"/>
              </a:rPr>
              <a:t>Persistenza del transgene nell’ambiente agricolo in seguito ad impollinazione di altre piante coltivate</a:t>
            </a:r>
            <a:endParaRPr b="0" i="0" sz="2800" u="none" cap="none" strike="noStrike">
              <a:solidFill>
                <a:schemeClr val="dk1"/>
              </a:solidFill>
              <a:latin typeface="Calibri"/>
              <a:ea typeface="Calibri"/>
              <a:cs typeface="Calibri"/>
              <a:sym typeface="Calibri"/>
            </a:endParaRPr>
          </a:p>
        </p:txBody>
      </p:sp>
      <p:sp>
        <p:nvSpPr>
          <p:cNvPr id="175" name="Google Shape;175;p9"/>
          <p:cNvSpPr/>
          <p:nvPr/>
        </p:nvSpPr>
        <p:spPr>
          <a:xfrm>
            <a:off x="2571736" y="5429264"/>
            <a:ext cx="3857652" cy="714380"/>
          </a:xfrm>
          <a:prstGeom prst="rect">
            <a:avLst/>
          </a:prstGeom>
          <a:solidFill>
            <a:srgbClr val="CCC0D9"/>
          </a:solidFill>
          <a:ln cap="flat" cmpd="sng" w="25400">
            <a:solidFill>
              <a:srgbClr val="5F497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6" name="Google Shape;176;p9"/>
          <p:cNvSpPr txBox="1"/>
          <p:nvPr/>
        </p:nvSpPr>
        <p:spPr>
          <a:xfrm>
            <a:off x="2758754" y="5613084"/>
            <a:ext cx="352102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Calibri"/>
                <a:ea typeface="Calibri"/>
                <a:cs typeface="Calibri"/>
                <a:sym typeface="Calibri"/>
              </a:rPr>
              <a:t>Probabilità di cross-contaminazione</a:t>
            </a:r>
            <a:endParaRPr sz="1800">
              <a:solidFill>
                <a:schemeClr val="dk1"/>
              </a:solidFill>
              <a:latin typeface="Calibri"/>
              <a:ea typeface="Calibri"/>
              <a:cs typeface="Calibri"/>
              <a:sym typeface="Calibri"/>
            </a:endParaRPr>
          </a:p>
        </p:txBody>
      </p:sp>
      <p:sp>
        <p:nvSpPr>
          <p:cNvPr id="177" name="Google Shape;177;p9"/>
          <p:cNvSpPr/>
          <p:nvPr/>
        </p:nvSpPr>
        <p:spPr>
          <a:xfrm>
            <a:off x="4143372" y="4143380"/>
            <a:ext cx="642942" cy="1000132"/>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0"/>
          <p:cNvSpPr txBox="1"/>
          <p:nvPr/>
        </p:nvSpPr>
        <p:spPr>
          <a:xfrm>
            <a:off x="142844" y="-24"/>
            <a:ext cx="8786874"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Calibri"/>
              <a:buNone/>
            </a:pPr>
            <a:r>
              <a:rPr b="0" i="0" lang="it-IT" sz="2800" u="none" cap="none" strike="noStrike">
                <a:solidFill>
                  <a:schemeClr val="dk1"/>
                </a:solidFill>
                <a:latin typeface="Calibri"/>
                <a:ea typeface="Calibri"/>
                <a:cs typeface="Calibri"/>
                <a:sym typeface="Calibri"/>
              </a:rPr>
              <a:t>Uso delle zone rifugio nella coltivazione del mais</a:t>
            </a:r>
            <a:endParaRPr b="0" i="0" sz="2800" u="none" cap="none" strike="noStrike">
              <a:solidFill>
                <a:schemeClr val="dk1"/>
              </a:solidFill>
              <a:latin typeface="Calibri"/>
              <a:ea typeface="Calibri"/>
              <a:cs typeface="Calibri"/>
              <a:sym typeface="Calibri"/>
            </a:endParaRPr>
          </a:p>
        </p:txBody>
      </p:sp>
      <p:sp>
        <p:nvSpPr>
          <p:cNvPr id="183" name="Google Shape;183;p10"/>
          <p:cNvSpPr txBox="1"/>
          <p:nvPr/>
        </p:nvSpPr>
        <p:spPr>
          <a:xfrm>
            <a:off x="214282" y="1000108"/>
            <a:ext cx="8715436" cy="147732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it-IT" sz="1800">
                <a:solidFill>
                  <a:schemeClr val="dk1"/>
                </a:solidFill>
                <a:latin typeface="Calibri"/>
                <a:ea typeface="Calibri"/>
                <a:cs typeface="Calibri"/>
                <a:sym typeface="Calibri"/>
              </a:rPr>
              <a:t>Le zone rifugio sono delle aree, all’interno dei campi coltivati, in cui vengono seminati parentali selvatici non transgenici. I principali vantaggi delle zone rifugio sono:</a:t>
            </a:r>
            <a:endParaRPr/>
          </a:p>
          <a:p>
            <a:pPr indent="0" lvl="0" marL="0" marR="0" rtl="0" algn="just">
              <a:spcBef>
                <a:spcPts val="0"/>
              </a:spcBef>
              <a:spcAft>
                <a:spcPts val="0"/>
              </a:spcAft>
              <a:buNone/>
            </a:pPr>
            <a:r>
              <a:t/>
            </a:r>
            <a:endParaRPr b="1" sz="1800">
              <a:solidFill>
                <a:schemeClr val="dk1"/>
              </a:solidFill>
              <a:latin typeface="Calibri"/>
              <a:ea typeface="Calibri"/>
              <a:cs typeface="Calibri"/>
              <a:sym typeface="Calibri"/>
            </a:endParaRPr>
          </a:p>
          <a:p>
            <a:pPr indent="-114300" lvl="0" marL="0" marR="0" rtl="0" algn="just">
              <a:spcBef>
                <a:spcPts val="0"/>
              </a:spcBef>
              <a:spcAft>
                <a:spcPts val="0"/>
              </a:spcAft>
              <a:buClr>
                <a:schemeClr val="dk1"/>
              </a:buClr>
              <a:buSzPts val="1800"/>
              <a:buFont typeface="Arial"/>
              <a:buChar char="•"/>
            </a:pPr>
            <a:r>
              <a:rPr b="1" lang="it-IT" sz="1800">
                <a:solidFill>
                  <a:schemeClr val="dk1"/>
                </a:solidFill>
                <a:latin typeface="Calibri"/>
                <a:ea typeface="Calibri"/>
                <a:cs typeface="Calibri"/>
                <a:sym typeface="Calibri"/>
              </a:rPr>
              <a:t> Barriera nei confronti delle cross-contaminazioni</a:t>
            </a:r>
            <a:endParaRPr/>
          </a:p>
          <a:p>
            <a:pPr indent="-114300" lvl="0" marL="0" marR="0" rtl="0" algn="just">
              <a:spcBef>
                <a:spcPts val="0"/>
              </a:spcBef>
              <a:spcAft>
                <a:spcPts val="0"/>
              </a:spcAft>
              <a:buClr>
                <a:schemeClr val="dk1"/>
              </a:buClr>
              <a:buSzPts val="1800"/>
              <a:buFont typeface="Arial"/>
              <a:buChar char="•"/>
            </a:pPr>
            <a:r>
              <a:rPr b="1" lang="it-IT" sz="1800">
                <a:solidFill>
                  <a:schemeClr val="dk1"/>
                </a:solidFill>
                <a:latin typeface="Calibri"/>
                <a:ea typeface="Calibri"/>
                <a:cs typeface="Calibri"/>
                <a:sym typeface="Calibri"/>
              </a:rPr>
              <a:t> Riduzione del fenomeno della “resistenza acquisita”</a:t>
            </a:r>
            <a:endParaRPr b="1" sz="1800">
              <a:solidFill>
                <a:schemeClr val="dk1"/>
              </a:solidFill>
              <a:latin typeface="Calibri"/>
              <a:ea typeface="Calibri"/>
              <a:cs typeface="Calibri"/>
              <a:sym typeface="Calibri"/>
            </a:endParaRPr>
          </a:p>
        </p:txBody>
      </p:sp>
      <p:grpSp>
        <p:nvGrpSpPr>
          <p:cNvPr id="184" name="Google Shape;184;p10"/>
          <p:cNvGrpSpPr/>
          <p:nvPr/>
        </p:nvGrpSpPr>
        <p:grpSpPr>
          <a:xfrm>
            <a:off x="857224" y="2786058"/>
            <a:ext cx="1285884" cy="1214446"/>
            <a:chOff x="561948" y="2990848"/>
            <a:chExt cx="1285884" cy="1214446"/>
          </a:xfrm>
        </p:grpSpPr>
        <p:sp>
          <p:nvSpPr>
            <p:cNvPr id="185" name="Google Shape;185;p10"/>
            <p:cNvSpPr/>
            <p:nvPr/>
          </p:nvSpPr>
          <p:spPr>
            <a:xfrm>
              <a:off x="561948" y="2990848"/>
              <a:ext cx="1285884" cy="1214446"/>
            </a:xfrm>
            <a:prstGeom prst="rect">
              <a:avLst/>
            </a:prstGeom>
            <a:solidFill>
              <a:srgbClr val="76923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6" name="Google Shape;186;p10"/>
            <p:cNvSpPr/>
            <p:nvPr/>
          </p:nvSpPr>
          <p:spPr>
            <a:xfrm>
              <a:off x="714348" y="3143248"/>
              <a:ext cx="990608" cy="935574"/>
            </a:xfrm>
            <a:prstGeom prst="rect">
              <a:avLst/>
            </a:prstGeom>
            <a:solidFill>
              <a:srgbClr val="C2D59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87" name="Google Shape;187;p10"/>
          <p:cNvGrpSpPr/>
          <p:nvPr/>
        </p:nvGrpSpPr>
        <p:grpSpPr>
          <a:xfrm>
            <a:off x="866748" y="5367350"/>
            <a:ext cx="1285884" cy="1214446"/>
            <a:chOff x="2071670" y="3000372"/>
            <a:chExt cx="1285884" cy="1214446"/>
          </a:xfrm>
        </p:grpSpPr>
        <p:sp>
          <p:nvSpPr>
            <p:cNvPr id="188" name="Google Shape;188;p10"/>
            <p:cNvSpPr/>
            <p:nvPr/>
          </p:nvSpPr>
          <p:spPr>
            <a:xfrm>
              <a:off x="2071670" y="3000372"/>
              <a:ext cx="1285884" cy="1214446"/>
            </a:xfrm>
            <a:prstGeom prst="rect">
              <a:avLst/>
            </a:prstGeom>
            <a:solidFill>
              <a:srgbClr val="76923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9" name="Google Shape;189;p10"/>
            <p:cNvSpPr/>
            <p:nvPr/>
          </p:nvSpPr>
          <p:spPr>
            <a:xfrm>
              <a:off x="2071670" y="3000372"/>
              <a:ext cx="214314" cy="1214446"/>
            </a:xfrm>
            <a:prstGeom prst="rect">
              <a:avLst/>
            </a:prstGeom>
            <a:solidFill>
              <a:srgbClr val="C2D59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0" name="Google Shape;190;p10"/>
            <p:cNvSpPr/>
            <p:nvPr/>
          </p:nvSpPr>
          <p:spPr>
            <a:xfrm>
              <a:off x="2415212" y="3000372"/>
              <a:ext cx="214314" cy="1214446"/>
            </a:xfrm>
            <a:prstGeom prst="rect">
              <a:avLst/>
            </a:prstGeom>
            <a:solidFill>
              <a:srgbClr val="C2D59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1" name="Google Shape;191;p10"/>
            <p:cNvSpPr/>
            <p:nvPr/>
          </p:nvSpPr>
          <p:spPr>
            <a:xfrm>
              <a:off x="2786050" y="3000372"/>
              <a:ext cx="214314" cy="1214446"/>
            </a:xfrm>
            <a:prstGeom prst="rect">
              <a:avLst/>
            </a:prstGeom>
            <a:solidFill>
              <a:srgbClr val="C2D59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2" name="Google Shape;192;p10"/>
            <p:cNvSpPr/>
            <p:nvPr/>
          </p:nvSpPr>
          <p:spPr>
            <a:xfrm>
              <a:off x="3143240" y="3000372"/>
              <a:ext cx="214314" cy="1214446"/>
            </a:xfrm>
            <a:prstGeom prst="rect">
              <a:avLst/>
            </a:prstGeom>
            <a:solidFill>
              <a:srgbClr val="C2D59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93" name="Google Shape;193;p10"/>
          <p:cNvGrpSpPr/>
          <p:nvPr/>
        </p:nvGrpSpPr>
        <p:grpSpPr>
          <a:xfrm>
            <a:off x="866748" y="4081466"/>
            <a:ext cx="1285884" cy="1214446"/>
            <a:chOff x="1357290" y="4643446"/>
            <a:chExt cx="1285884" cy="1214446"/>
          </a:xfrm>
        </p:grpSpPr>
        <p:sp>
          <p:nvSpPr>
            <p:cNvPr id="194" name="Google Shape;194;p10"/>
            <p:cNvSpPr/>
            <p:nvPr/>
          </p:nvSpPr>
          <p:spPr>
            <a:xfrm>
              <a:off x="1357290" y="4643446"/>
              <a:ext cx="1285884" cy="1214446"/>
            </a:xfrm>
            <a:prstGeom prst="rect">
              <a:avLst/>
            </a:prstGeom>
            <a:solidFill>
              <a:srgbClr val="76923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5" name="Google Shape;195;p10"/>
            <p:cNvSpPr/>
            <p:nvPr/>
          </p:nvSpPr>
          <p:spPr>
            <a:xfrm>
              <a:off x="1571604" y="4643446"/>
              <a:ext cx="857256" cy="1214446"/>
            </a:xfrm>
            <a:prstGeom prst="rect">
              <a:avLst/>
            </a:prstGeom>
            <a:solidFill>
              <a:srgbClr val="C2D59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96" name="Google Shape;196;p10"/>
          <p:cNvSpPr/>
          <p:nvPr/>
        </p:nvSpPr>
        <p:spPr>
          <a:xfrm>
            <a:off x="2571736" y="3500438"/>
            <a:ext cx="214314" cy="142876"/>
          </a:xfrm>
          <a:prstGeom prst="rect">
            <a:avLst/>
          </a:prstGeom>
          <a:solidFill>
            <a:srgbClr val="76923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7" name="Google Shape;197;p10"/>
          <p:cNvSpPr/>
          <p:nvPr/>
        </p:nvSpPr>
        <p:spPr>
          <a:xfrm>
            <a:off x="2571736" y="3143248"/>
            <a:ext cx="212273" cy="143934"/>
          </a:xfrm>
          <a:prstGeom prst="rect">
            <a:avLst/>
          </a:prstGeom>
          <a:solidFill>
            <a:srgbClr val="C2D59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8" name="Google Shape;198;p10"/>
          <p:cNvSpPr txBox="1"/>
          <p:nvPr/>
        </p:nvSpPr>
        <p:spPr>
          <a:xfrm>
            <a:off x="2786050" y="3071810"/>
            <a:ext cx="102887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200">
                <a:solidFill>
                  <a:schemeClr val="dk1"/>
                </a:solidFill>
                <a:latin typeface="Calibri"/>
                <a:ea typeface="Calibri"/>
                <a:cs typeface="Calibri"/>
                <a:sym typeface="Calibri"/>
              </a:rPr>
              <a:t>Mais bt (GM)</a:t>
            </a:r>
            <a:endParaRPr b="1" sz="1200">
              <a:solidFill>
                <a:schemeClr val="dk1"/>
              </a:solidFill>
              <a:latin typeface="Calibri"/>
              <a:ea typeface="Calibri"/>
              <a:cs typeface="Calibri"/>
              <a:sym typeface="Calibri"/>
            </a:endParaRPr>
          </a:p>
        </p:txBody>
      </p:sp>
      <p:sp>
        <p:nvSpPr>
          <p:cNvPr id="199" name="Google Shape;199;p10"/>
          <p:cNvSpPr txBox="1"/>
          <p:nvPr/>
        </p:nvSpPr>
        <p:spPr>
          <a:xfrm>
            <a:off x="2786050" y="3437753"/>
            <a:ext cx="104708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200">
                <a:solidFill>
                  <a:schemeClr val="dk1"/>
                </a:solidFill>
                <a:latin typeface="Calibri"/>
                <a:ea typeface="Calibri"/>
                <a:cs typeface="Calibri"/>
                <a:sym typeface="Calibri"/>
              </a:rPr>
              <a:t>Mais non GM</a:t>
            </a:r>
            <a:endParaRPr b="1" sz="1200">
              <a:solidFill>
                <a:schemeClr val="dk1"/>
              </a:solidFill>
              <a:latin typeface="Calibri"/>
              <a:ea typeface="Calibri"/>
              <a:cs typeface="Calibri"/>
              <a:sym typeface="Calibri"/>
            </a:endParaRPr>
          </a:p>
        </p:txBody>
      </p:sp>
      <p:sp>
        <p:nvSpPr>
          <p:cNvPr id="200" name="Google Shape;200;p10"/>
          <p:cNvSpPr txBox="1"/>
          <p:nvPr/>
        </p:nvSpPr>
        <p:spPr>
          <a:xfrm rot="-5400000">
            <a:off x="-1031884" y="4460852"/>
            <a:ext cx="30045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Calibri"/>
                <a:ea typeface="Calibri"/>
                <a:cs typeface="Calibri"/>
                <a:sym typeface="Calibri"/>
              </a:rPr>
              <a:t>Disposizione delle aree rifugio</a:t>
            </a:r>
            <a:endParaRPr sz="1800">
              <a:solidFill>
                <a:schemeClr val="dk1"/>
              </a:solidFill>
              <a:latin typeface="Calibri"/>
              <a:ea typeface="Calibri"/>
              <a:cs typeface="Calibri"/>
              <a:sym typeface="Calibri"/>
            </a:endParaRPr>
          </a:p>
        </p:txBody>
      </p:sp>
      <p:pic>
        <p:nvPicPr>
          <p:cNvPr descr="http://www.prometeusmagazine.org/wordpress/wp-content/uploads/2013/11/Vivaro-OGM-Contaminazione.jpg" id="201" name="Google Shape;201;p10"/>
          <p:cNvPicPr preferRelativeResize="0"/>
          <p:nvPr/>
        </p:nvPicPr>
        <p:blipFill rotWithShape="1">
          <a:blip r:embed="rId3">
            <a:alphaModFix/>
          </a:blip>
          <a:srcRect b="0" l="0" r="0" t="0"/>
          <a:stretch/>
        </p:blipFill>
        <p:spPr>
          <a:xfrm>
            <a:off x="4381500" y="3214686"/>
            <a:ext cx="4762532" cy="3571900"/>
          </a:xfrm>
          <a:prstGeom prst="rect">
            <a:avLst/>
          </a:prstGeom>
          <a:noFill/>
          <a:ln>
            <a:noFill/>
          </a:ln>
        </p:spPr>
      </p:pic>
      <p:sp>
        <p:nvSpPr>
          <p:cNvPr id="202" name="Google Shape;202;p10"/>
          <p:cNvSpPr txBox="1"/>
          <p:nvPr/>
        </p:nvSpPr>
        <p:spPr>
          <a:xfrm>
            <a:off x="2500298" y="4071942"/>
            <a:ext cx="1857388" cy="2031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Esempio di cross-contaminazione e gestione del rischio:</a:t>
            </a:r>
            <a:endParaRPr/>
          </a:p>
          <a:p>
            <a:pPr indent="0" lvl="0" marL="0" marR="0" rtl="0" algn="l">
              <a:spcBef>
                <a:spcPts val="0"/>
              </a:spcBef>
              <a:spcAft>
                <a:spcPts val="0"/>
              </a:spcAft>
              <a:buNone/>
            </a:pPr>
            <a:r>
              <a:t/>
            </a:r>
            <a:endParaRPr b="1" sz="1400">
              <a:solidFill>
                <a:schemeClr val="dk1"/>
              </a:solidFill>
              <a:latin typeface="Calibri"/>
              <a:ea typeface="Calibri"/>
              <a:cs typeface="Calibri"/>
              <a:sym typeface="Calibri"/>
            </a:endParaRPr>
          </a:p>
          <a:p>
            <a:pPr indent="0" lvl="0" marL="0" marR="0" rtl="0" algn="l">
              <a:spcBef>
                <a:spcPts val="0"/>
              </a:spcBef>
              <a:spcAft>
                <a:spcPts val="0"/>
              </a:spcAft>
              <a:buNone/>
            </a:pPr>
            <a:r>
              <a:rPr lang="it-IT" sz="1400">
                <a:solidFill>
                  <a:schemeClr val="dk1"/>
                </a:solidFill>
                <a:latin typeface="Calibri"/>
                <a:ea typeface="Calibri"/>
                <a:cs typeface="Calibri"/>
                <a:sym typeface="Calibri"/>
              </a:rPr>
              <a:t>La vicenda riguarda una semina di mais Bt (MON810) avvenuta a Vivaro in provincia di Pordenone nel 2013</a:t>
            </a:r>
            <a:endParaRPr sz="14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11"/>
          <p:cNvSpPr/>
          <p:nvPr/>
        </p:nvSpPr>
        <p:spPr>
          <a:xfrm>
            <a:off x="4714876" y="5426066"/>
            <a:ext cx="3857652" cy="714380"/>
          </a:xfrm>
          <a:prstGeom prst="rect">
            <a:avLst/>
          </a:prstGeom>
          <a:solidFill>
            <a:srgbClr val="C2D59B"/>
          </a:solidFill>
          <a:ln cap="flat" cmpd="sng" w="25400">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8" name="Google Shape;208;p11"/>
          <p:cNvSpPr/>
          <p:nvPr/>
        </p:nvSpPr>
        <p:spPr>
          <a:xfrm>
            <a:off x="384454" y="5429264"/>
            <a:ext cx="3857652" cy="714380"/>
          </a:xfrm>
          <a:prstGeom prst="rect">
            <a:avLst/>
          </a:prstGeom>
          <a:solidFill>
            <a:srgbClr val="CCC0D9"/>
          </a:solidFill>
          <a:ln cap="flat" cmpd="sng" w="25400">
            <a:solidFill>
              <a:srgbClr val="5F497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9" name="Google Shape;209;p11"/>
          <p:cNvSpPr txBox="1"/>
          <p:nvPr/>
        </p:nvSpPr>
        <p:spPr>
          <a:xfrm>
            <a:off x="142844" y="214298"/>
            <a:ext cx="8858312" cy="114300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2800"/>
              <a:buFont typeface="Calibri"/>
              <a:buNone/>
            </a:pPr>
            <a:r>
              <a:rPr lang="it-IT" sz="2800">
                <a:solidFill>
                  <a:schemeClr val="dk1"/>
                </a:solidFill>
                <a:latin typeface="Calibri"/>
                <a:ea typeface="Calibri"/>
                <a:cs typeface="Calibri"/>
                <a:sym typeface="Calibri"/>
              </a:rPr>
              <a:t>Persistenza del transgene nell’ambiente naturale in seguito ad impollinazione di parentali selvatici</a:t>
            </a:r>
            <a:endParaRPr b="0" i="0" sz="2800" u="none" cap="none" strike="noStrike">
              <a:solidFill>
                <a:schemeClr val="dk1"/>
              </a:solidFill>
              <a:latin typeface="Calibri"/>
              <a:ea typeface="Calibri"/>
              <a:cs typeface="Calibri"/>
              <a:sym typeface="Calibri"/>
            </a:endParaRPr>
          </a:p>
        </p:txBody>
      </p:sp>
      <p:sp>
        <p:nvSpPr>
          <p:cNvPr id="210" name="Google Shape;210;p11"/>
          <p:cNvSpPr txBox="1"/>
          <p:nvPr/>
        </p:nvSpPr>
        <p:spPr>
          <a:xfrm>
            <a:off x="285720" y="1714488"/>
            <a:ext cx="7486217" cy="28315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2400">
                <a:solidFill>
                  <a:schemeClr val="dk1"/>
                </a:solidFill>
                <a:latin typeface="Calibri"/>
                <a:ea typeface="Calibri"/>
                <a:cs typeface="Calibri"/>
                <a:sym typeface="Calibri"/>
              </a:rPr>
              <a:t>Variabili da tenere in considerazione:</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114300" lvl="0" marL="0" marR="0" rtl="0" algn="l">
              <a:spcBef>
                <a:spcPts val="0"/>
              </a:spcBef>
              <a:spcAft>
                <a:spcPts val="0"/>
              </a:spcAft>
              <a:buClr>
                <a:schemeClr val="dk1"/>
              </a:buClr>
              <a:buSzPts val="1800"/>
              <a:buFont typeface="Arial"/>
              <a:buChar char="•"/>
            </a:pPr>
            <a:r>
              <a:rPr lang="it-IT" sz="1800">
                <a:solidFill>
                  <a:schemeClr val="dk1"/>
                </a:solidFill>
                <a:latin typeface="Calibri"/>
                <a:ea typeface="Calibri"/>
                <a:cs typeface="Calibri"/>
                <a:sym typeface="Calibri"/>
              </a:rPr>
              <a:t> </a:t>
            </a:r>
            <a:r>
              <a:rPr lang="it-IT" sz="2000">
                <a:solidFill>
                  <a:schemeClr val="dk1"/>
                </a:solidFill>
                <a:latin typeface="Calibri"/>
                <a:ea typeface="Calibri"/>
                <a:cs typeface="Calibri"/>
                <a:sym typeface="Calibri"/>
              </a:rPr>
              <a:t>Presenza di parentali selvatici</a:t>
            </a:r>
            <a:endParaRPr/>
          </a:p>
          <a:p>
            <a:pPr indent="-127000" lvl="0" marL="0" marR="0" rtl="0" algn="l">
              <a:spcBef>
                <a:spcPts val="0"/>
              </a:spcBef>
              <a:spcAft>
                <a:spcPts val="0"/>
              </a:spcAft>
              <a:buClr>
                <a:schemeClr val="dk1"/>
              </a:buClr>
              <a:buSzPts val="2000"/>
              <a:buFont typeface="Arial"/>
              <a:buChar char="•"/>
            </a:pPr>
            <a:r>
              <a:rPr lang="it-IT" sz="2000">
                <a:solidFill>
                  <a:schemeClr val="dk1"/>
                </a:solidFill>
                <a:latin typeface="Calibri"/>
                <a:ea typeface="Calibri"/>
                <a:cs typeface="Calibri"/>
                <a:sym typeface="Calibri"/>
              </a:rPr>
              <a:t> Loro distanza dai campi coltivati</a:t>
            </a:r>
            <a:endParaRPr/>
          </a:p>
          <a:p>
            <a:pPr indent="-127000" lvl="0" marL="0" marR="0" rtl="0" algn="l">
              <a:spcBef>
                <a:spcPts val="0"/>
              </a:spcBef>
              <a:spcAft>
                <a:spcPts val="0"/>
              </a:spcAft>
              <a:buClr>
                <a:schemeClr val="dk1"/>
              </a:buClr>
              <a:buSzPts val="2000"/>
              <a:buFont typeface="Arial"/>
              <a:buChar char="•"/>
            </a:pPr>
            <a:r>
              <a:rPr lang="it-IT" sz="2000">
                <a:solidFill>
                  <a:schemeClr val="dk1"/>
                </a:solidFill>
                <a:latin typeface="Calibri"/>
                <a:ea typeface="Calibri"/>
                <a:cs typeface="Calibri"/>
                <a:sym typeface="Calibri"/>
              </a:rPr>
              <a:t> Compatibilità riproduttiva e tempi di transizione fiorale</a:t>
            </a:r>
            <a:endParaRPr sz="2000">
              <a:solidFill>
                <a:schemeClr val="dk1"/>
              </a:solidFill>
              <a:latin typeface="Calibri"/>
              <a:ea typeface="Calibri"/>
              <a:cs typeface="Calibri"/>
              <a:sym typeface="Calibri"/>
            </a:endParaRPr>
          </a:p>
          <a:p>
            <a:pPr indent="-127000" lvl="0" marL="0" marR="0" rtl="0" algn="l">
              <a:spcBef>
                <a:spcPts val="0"/>
              </a:spcBef>
              <a:spcAft>
                <a:spcPts val="0"/>
              </a:spcAft>
              <a:buClr>
                <a:schemeClr val="dk1"/>
              </a:buClr>
              <a:buSzPts val="2000"/>
              <a:buFont typeface="Arial"/>
              <a:buChar char="•"/>
            </a:pPr>
            <a:r>
              <a:rPr lang="it-IT" sz="2000">
                <a:solidFill>
                  <a:schemeClr val="dk1"/>
                </a:solidFill>
                <a:latin typeface="Calibri"/>
                <a:ea typeface="Calibri"/>
                <a:cs typeface="Calibri"/>
                <a:sym typeface="Calibri"/>
              </a:rPr>
              <a:t> Vitalità e volatilità del polline</a:t>
            </a:r>
            <a:endParaRPr/>
          </a:p>
          <a:p>
            <a:pPr indent="-127000" lvl="0" marL="0" marR="0" rtl="0" algn="l">
              <a:spcBef>
                <a:spcPts val="0"/>
              </a:spcBef>
              <a:spcAft>
                <a:spcPts val="0"/>
              </a:spcAft>
              <a:buClr>
                <a:schemeClr val="dk1"/>
              </a:buClr>
              <a:buSzPts val="2000"/>
              <a:buFont typeface="Arial"/>
              <a:buChar char="•"/>
            </a:pPr>
            <a:r>
              <a:rPr lang="it-IT" sz="2000">
                <a:solidFill>
                  <a:schemeClr val="dk1"/>
                </a:solidFill>
                <a:latin typeface="Calibri"/>
                <a:ea typeface="Calibri"/>
                <a:cs typeface="Calibri"/>
                <a:sym typeface="Calibri"/>
              </a:rPr>
              <a:t> Eventuali vantaggi selettivi del transgene rispetto all’ambiente ospite</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1" name="Google Shape;211;p11"/>
          <p:cNvSpPr txBox="1"/>
          <p:nvPr/>
        </p:nvSpPr>
        <p:spPr>
          <a:xfrm>
            <a:off x="571472" y="5613084"/>
            <a:ext cx="352102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Calibri"/>
                <a:ea typeface="Calibri"/>
                <a:cs typeface="Calibri"/>
                <a:sym typeface="Calibri"/>
              </a:rPr>
              <a:t>Probabilità di cross-contaminazione</a:t>
            </a:r>
            <a:endParaRPr sz="1800">
              <a:solidFill>
                <a:schemeClr val="dk1"/>
              </a:solidFill>
              <a:latin typeface="Calibri"/>
              <a:ea typeface="Calibri"/>
              <a:cs typeface="Calibri"/>
              <a:sym typeface="Calibri"/>
            </a:endParaRPr>
          </a:p>
        </p:txBody>
      </p:sp>
      <p:sp>
        <p:nvSpPr>
          <p:cNvPr id="212" name="Google Shape;212;p11"/>
          <p:cNvSpPr txBox="1"/>
          <p:nvPr/>
        </p:nvSpPr>
        <p:spPr>
          <a:xfrm>
            <a:off x="4473266" y="5470208"/>
            <a:ext cx="428628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800">
                <a:solidFill>
                  <a:schemeClr val="dk1"/>
                </a:solidFill>
                <a:latin typeface="Calibri"/>
                <a:ea typeface="Calibri"/>
                <a:cs typeface="Calibri"/>
                <a:sym typeface="Calibri"/>
              </a:rPr>
              <a:t>Probabilità di persistenza del transgene nell’ambiente</a:t>
            </a:r>
            <a:endParaRPr sz="1800">
              <a:solidFill>
                <a:schemeClr val="dk1"/>
              </a:solidFill>
              <a:latin typeface="Calibri"/>
              <a:ea typeface="Calibri"/>
              <a:cs typeface="Calibri"/>
              <a:sym typeface="Calibri"/>
            </a:endParaRPr>
          </a:p>
        </p:txBody>
      </p:sp>
      <p:sp>
        <p:nvSpPr>
          <p:cNvPr id="213" name="Google Shape;213;p11"/>
          <p:cNvSpPr/>
          <p:nvPr/>
        </p:nvSpPr>
        <p:spPr>
          <a:xfrm>
            <a:off x="4143372" y="4143380"/>
            <a:ext cx="642942" cy="1000132"/>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2"/>
          <p:cNvSpPr txBox="1"/>
          <p:nvPr/>
        </p:nvSpPr>
        <p:spPr>
          <a:xfrm>
            <a:off x="214282" y="1500174"/>
            <a:ext cx="8786874" cy="120032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2400">
                <a:solidFill>
                  <a:schemeClr val="dk1"/>
                </a:solidFill>
                <a:latin typeface="Calibri"/>
                <a:ea typeface="Calibri"/>
                <a:cs typeface="Calibri"/>
                <a:sym typeface="Calibri"/>
              </a:rPr>
              <a:t>Il problema è talmente sentito che nel corso degli anni si sono fatti studi su: </a:t>
            </a:r>
            <a:r>
              <a:rPr i="1" lang="it-IT" sz="2000">
                <a:solidFill>
                  <a:schemeClr val="dk1"/>
                </a:solidFill>
                <a:latin typeface="Calibri"/>
                <a:ea typeface="Calibri"/>
                <a:cs typeface="Calibri"/>
                <a:sym typeface="Calibri"/>
              </a:rPr>
              <a:t>Fitness delle più comuni piante GM rispetto ai parentali selvatici</a:t>
            </a:r>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p:txBody>
      </p:sp>
      <p:pic>
        <p:nvPicPr>
          <p:cNvPr id="219" name="Google Shape;219;p12"/>
          <p:cNvPicPr preferRelativeResize="0"/>
          <p:nvPr/>
        </p:nvPicPr>
        <p:blipFill rotWithShape="1">
          <a:blip r:embed="rId3">
            <a:alphaModFix/>
          </a:blip>
          <a:srcRect b="0" l="0" r="0" t="0"/>
          <a:stretch/>
        </p:blipFill>
        <p:spPr>
          <a:xfrm>
            <a:off x="5000628" y="2428868"/>
            <a:ext cx="3043240" cy="4208736"/>
          </a:xfrm>
          <a:prstGeom prst="rect">
            <a:avLst/>
          </a:prstGeom>
          <a:noFill/>
          <a:ln>
            <a:noFill/>
          </a:ln>
        </p:spPr>
      </p:pic>
      <p:grpSp>
        <p:nvGrpSpPr>
          <p:cNvPr id="220" name="Google Shape;220;p12"/>
          <p:cNvGrpSpPr/>
          <p:nvPr/>
        </p:nvGrpSpPr>
        <p:grpSpPr>
          <a:xfrm>
            <a:off x="642910" y="3071810"/>
            <a:ext cx="3409182" cy="2786082"/>
            <a:chOff x="714348" y="3000372"/>
            <a:chExt cx="2709863" cy="2214578"/>
          </a:xfrm>
        </p:grpSpPr>
        <p:pic>
          <p:nvPicPr>
            <p:cNvPr id="221" name="Google Shape;221;p12"/>
            <p:cNvPicPr preferRelativeResize="0"/>
            <p:nvPr/>
          </p:nvPicPr>
          <p:blipFill rotWithShape="1">
            <a:blip r:embed="rId4">
              <a:alphaModFix/>
            </a:blip>
            <a:srcRect b="0" l="0" r="0" t="0"/>
            <a:stretch/>
          </p:blipFill>
          <p:spPr>
            <a:xfrm>
              <a:off x="785786" y="3000372"/>
              <a:ext cx="2638425" cy="828675"/>
            </a:xfrm>
            <a:prstGeom prst="rect">
              <a:avLst/>
            </a:prstGeom>
            <a:noFill/>
            <a:ln>
              <a:noFill/>
            </a:ln>
          </p:spPr>
        </p:pic>
        <p:pic>
          <p:nvPicPr>
            <p:cNvPr id="222" name="Google Shape;222;p12"/>
            <p:cNvPicPr preferRelativeResize="0"/>
            <p:nvPr/>
          </p:nvPicPr>
          <p:blipFill rotWithShape="1">
            <a:blip r:embed="rId5">
              <a:alphaModFix/>
            </a:blip>
            <a:srcRect b="0" l="0" r="0" t="0"/>
            <a:stretch/>
          </p:blipFill>
          <p:spPr>
            <a:xfrm>
              <a:off x="785786" y="3871917"/>
              <a:ext cx="2552700" cy="1057275"/>
            </a:xfrm>
            <a:prstGeom prst="rect">
              <a:avLst/>
            </a:prstGeom>
            <a:noFill/>
            <a:ln>
              <a:noFill/>
            </a:ln>
          </p:spPr>
        </p:pic>
        <p:pic>
          <p:nvPicPr>
            <p:cNvPr id="223" name="Google Shape;223;p12"/>
            <p:cNvPicPr preferRelativeResize="0"/>
            <p:nvPr/>
          </p:nvPicPr>
          <p:blipFill rotWithShape="1">
            <a:blip r:embed="rId6">
              <a:alphaModFix/>
            </a:blip>
            <a:srcRect b="0" l="0" r="0" t="0"/>
            <a:stretch/>
          </p:blipFill>
          <p:spPr>
            <a:xfrm>
              <a:off x="714348" y="5014925"/>
              <a:ext cx="2619375" cy="200025"/>
            </a:xfrm>
            <a:prstGeom prst="rect">
              <a:avLst/>
            </a:prstGeom>
            <a:noFill/>
            <a:ln>
              <a:noFill/>
            </a:ln>
          </p:spPr>
        </p:pic>
      </p:grpSp>
      <p:sp>
        <p:nvSpPr>
          <p:cNvPr id="224" name="Google Shape;224;p12"/>
          <p:cNvSpPr txBox="1"/>
          <p:nvPr/>
        </p:nvSpPr>
        <p:spPr>
          <a:xfrm>
            <a:off x="142844" y="214298"/>
            <a:ext cx="8858312" cy="114300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2800"/>
              <a:buFont typeface="Calibri"/>
              <a:buNone/>
            </a:pPr>
            <a:r>
              <a:rPr lang="it-IT" sz="2800">
                <a:solidFill>
                  <a:schemeClr val="dk1"/>
                </a:solidFill>
                <a:latin typeface="Calibri"/>
                <a:ea typeface="Calibri"/>
                <a:cs typeface="Calibri"/>
                <a:sym typeface="Calibri"/>
              </a:rPr>
              <a:t>Persistenza del transgene nell’ambiente naturale in seguito ad impollinazione di parentali selvatici</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13"/>
          <p:cNvSpPr txBox="1"/>
          <p:nvPr/>
        </p:nvSpPr>
        <p:spPr>
          <a:xfrm>
            <a:off x="214282" y="1500174"/>
            <a:ext cx="8786874" cy="113877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2400">
                <a:solidFill>
                  <a:schemeClr val="dk1"/>
                </a:solidFill>
                <a:latin typeface="Calibri"/>
                <a:ea typeface="Calibri"/>
                <a:cs typeface="Calibri"/>
                <a:sym typeface="Calibri"/>
              </a:rPr>
              <a:t>Il problema è talmente sentito che nel corso degli anni si sono fatti studi su: </a:t>
            </a:r>
            <a:r>
              <a:rPr i="1" lang="it-IT" sz="2000">
                <a:solidFill>
                  <a:schemeClr val="dk1"/>
                </a:solidFill>
                <a:latin typeface="Calibri"/>
                <a:ea typeface="Calibri"/>
                <a:cs typeface="Calibri"/>
                <a:sym typeface="Calibri"/>
              </a:rPr>
              <a:t>Modelli matematici per la previsione della diffusione e persistenza dei transgeni nell’ambiente</a:t>
            </a:r>
            <a:endParaRPr/>
          </a:p>
        </p:txBody>
      </p:sp>
      <p:pic>
        <p:nvPicPr>
          <p:cNvPr id="230" name="Google Shape;230;p13"/>
          <p:cNvPicPr preferRelativeResize="0"/>
          <p:nvPr/>
        </p:nvPicPr>
        <p:blipFill rotWithShape="1">
          <a:blip r:embed="rId3">
            <a:alphaModFix/>
          </a:blip>
          <a:srcRect b="0" l="0" r="0" t="0"/>
          <a:stretch/>
        </p:blipFill>
        <p:spPr>
          <a:xfrm>
            <a:off x="500034" y="3071810"/>
            <a:ext cx="8196262" cy="2675338"/>
          </a:xfrm>
          <a:prstGeom prst="rect">
            <a:avLst/>
          </a:prstGeom>
          <a:noFill/>
          <a:ln>
            <a:noFill/>
          </a:ln>
        </p:spPr>
      </p:pic>
      <p:sp>
        <p:nvSpPr>
          <p:cNvPr id="231" name="Google Shape;231;p13"/>
          <p:cNvSpPr txBox="1"/>
          <p:nvPr/>
        </p:nvSpPr>
        <p:spPr>
          <a:xfrm>
            <a:off x="142844" y="214298"/>
            <a:ext cx="8858312" cy="114300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2800"/>
              <a:buFont typeface="Calibri"/>
              <a:buNone/>
            </a:pPr>
            <a:r>
              <a:rPr lang="it-IT" sz="2800">
                <a:solidFill>
                  <a:schemeClr val="dk1"/>
                </a:solidFill>
                <a:latin typeface="Calibri"/>
                <a:ea typeface="Calibri"/>
                <a:cs typeface="Calibri"/>
                <a:sym typeface="Calibri"/>
              </a:rPr>
              <a:t>Persistenza del transgene nell’ambiente naturale in seguito ad impollinazione di parentali selvatici</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14"/>
          <p:cNvSpPr txBox="1"/>
          <p:nvPr/>
        </p:nvSpPr>
        <p:spPr>
          <a:xfrm>
            <a:off x="214282" y="1500174"/>
            <a:ext cx="8786874" cy="83099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2400">
                <a:solidFill>
                  <a:schemeClr val="dk1"/>
                </a:solidFill>
                <a:latin typeface="Calibri"/>
                <a:ea typeface="Calibri"/>
                <a:cs typeface="Calibri"/>
                <a:sym typeface="Calibri"/>
              </a:rPr>
              <a:t>Il problema è talmente sentito che nel corso degli anni si sono fatti studi su: </a:t>
            </a:r>
            <a:r>
              <a:rPr i="1" lang="it-IT" sz="2000">
                <a:solidFill>
                  <a:schemeClr val="dk1"/>
                </a:solidFill>
                <a:latin typeface="Calibri"/>
                <a:ea typeface="Calibri"/>
                <a:cs typeface="Calibri"/>
                <a:sym typeface="Calibri"/>
              </a:rPr>
              <a:t>Tecniche atte ad evitare l’impollinazione o la persistenza del transgene</a:t>
            </a:r>
            <a:endParaRPr i="1" sz="2000">
              <a:solidFill>
                <a:schemeClr val="dk1"/>
              </a:solidFill>
              <a:latin typeface="Calibri"/>
              <a:ea typeface="Calibri"/>
              <a:cs typeface="Calibri"/>
              <a:sym typeface="Calibri"/>
            </a:endParaRPr>
          </a:p>
        </p:txBody>
      </p:sp>
      <p:pic>
        <p:nvPicPr>
          <p:cNvPr id="237" name="Google Shape;237;p14"/>
          <p:cNvPicPr preferRelativeResize="0"/>
          <p:nvPr/>
        </p:nvPicPr>
        <p:blipFill rotWithShape="1">
          <a:blip r:embed="rId3">
            <a:alphaModFix/>
          </a:blip>
          <a:srcRect b="0" l="0" r="0" t="0"/>
          <a:stretch/>
        </p:blipFill>
        <p:spPr>
          <a:xfrm>
            <a:off x="1571604" y="2857496"/>
            <a:ext cx="6505575" cy="3076575"/>
          </a:xfrm>
          <a:prstGeom prst="rect">
            <a:avLst/>
          </a:prstGeom>
          <a:noFill/>
          <a:ln>
            <a:noFill/>
          </a:ln>
        </p:spPr>
      </p:pic>
      <p:sp>
        <p:nvSpPr>
          <p:cNvPr id="238" name="Google Shape;238;p14"/>
          <p:cNvSpPr txBox="1"/>
          <p:nvPr/>
        </p:nvSpPr>
        <p:spPr>
          <a:xfrm>
            <a:off x="142844" y="214298"/>
            <a:ext cx="8858312" cy="114300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2800"/>
              <a:buFont typeface="Calibri"/>
              <a:buNone/>
            </a:pPr>
            <a:r>
              <a:rPr lang="it-IT" sz="2800">
                <a:solidFill>
                  <a:schemeClr val="dk1"/>
                </a:solidFill>
                <a:latin typeface="Calibri"/>
                <a:ea typeface="Calibri"/>
                <a:cs typeface="Calibri"/>
                <a:sym typeface="Calibri"/>
              </a:rPr>
              <a:t>Persistenza del transgene nell’ambiente naturale in seguito ad impollinazione di parentali selvatici</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15"/>
          <p:cNvSpPr txBox="1"/>
          <p:nvPr/>
        </p:nvSpPr>
        <p:spPr>
          <a:xfrm>
            <a:off x="0" y="214290"/>
            <a:ext cx="91440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Calibri"/>
              <a:buNone/>
            </a:pPr>
            <a:r>
              <a:rPr b="0" i="0" lang="it-IT" sz="2800" u="none" cap="none" strike="noStrike">
                <a:solidFill>
                  <a:schemeClr val="dk1"/>
                </a:solidFill>
                <a:latin typeface="Calibri"/>
                <a:ea typeface="Calibri"/>
                <a:cs typeface="Calibri"/>
                <a:sym typeface="Calibri"/>
              </a:rPr>
              <a:t>Il</a:t>
            </a:r>
            <a:r>
              <a:rPr b="0" i="0" lang="it-IT" sz="2800" u="none" cap="none" strike="noStrike">
                <a:solidFill>
                  <a:schemeClr val="dk1"/>
                </a:solidFill>
                <a:latin typeface="Calibri"/>
                <a:ea typeface="Calibri"/>
                <a:cs typeface="Calibri"/>
                <a:sym typeface="Calibri"/>
              </a:rPr>
              <a:t> problema delle piante Bt e degli effetti off-target</a:t>
            </a:r>
            <a:endParaRPr b="0" i="0" sz="2800" u="none" cap="none" strike="noStrike">
              <a:solidFill>
                <a:schemeClr val="dk1"/>
              </a:solidFill>
              <a:latin typeface="Calibri"/>
              <a:ea typeface="Calibri"/>
              <a:cs typeface="Calibri"/>
              <a:sym typeface="Calibri"/>
            </a:endParaRPr>
          </a:p>
        </p:txBody>
      </p:sp>
      <p:sp>
        <p:nvSpPr>
          <p:cNvPr id="244" name="Google Shape;244;p15"/>
          <p:cNvSpPr/>
          <p:nvPr/>
        </p:nvSpPr>
        <p:spPr>
          <a:xfrm>
            <a:off x="3698845" y="2440003"/>
            <a:ext cx="1201738" cy="1247775"/>
          </a:xfrm>
          <a:prstGeom prst="rect">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it-IT" sz="1800">
                <a:solidFill>
                  <a:schemeClr val="lt1"/>
                </a:solidFill>
                <a:latin typeface="Calibri"/>
                <a:ea typeface="Calibri"/>
                <a:cs typeface="Calibri"/>
                <a:sym typeface="Calibri"/>
              </a:rPr>
              <a:t>pH: 9,5</a:t>
            </a:r>
            <a:endParaRPr sz="1800">
              <a:solidFill>
                <a:schemeClr val="lt1"/>
              </a:solidFill>
              <a:latin typeface="Calibri"/>
              <a:ea typeface="Calibri"/>
              <a:cs typeface="Calibri"/>
              <a:sym typeface="Calibri"/>
            </a:endParaRPr>
          </a:p>
        </p:txBody>
      </p:sp>
      <p:sp>
        <p:nvSpPr>
          <p:cNvPr id="245" name="Google Shape;245;p15"/>
          <p:cNvSpPr/>
          <p:nvPr/>
        </p:nvSpPr>
        <p:spPr>
          <a:xfrm>
            <a:off x="285720" y="2214578"/>
            <a:ext cx="4876800" cy="3429000"/>
          </a:xfrm>
          <a:prstGeom prst="rect">
            <a:avLst/>
          </a:prstGeom>
          <a:no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6" name="Google Shape;246;p15"/>
          <p:cNvSpPr txBox="1"/>
          <p:nvPr/>
        </p:nvSpPr>
        <p:spPr>
          <a:xfrm>
            <a:off x="361920" y="2214578"/>
            <a:ext cx="1820863" cy="3381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600">
                <a:solidFill>
                  <a:schemeClr val="dk1"/>
                </a:solidFill>
                <a:latin typeface="Calibri"/>
                <a:ea typeface="Calibri"/>
                <a:cs typeface="Calibri"/>
                <a:sym typeface="Calibri"/>
              </a:rPr>
              <a:t>Modalità di azione:</a:t>
            </a:r>
            <a:endParaRPr/>
          </a:p>
        </p:txBody>
      </p:sp>
      <p:grpSp>
        <p:nvGrpSpPr>
          <p:cNvPr id="247" name="Google Shape;247;p15"/>
          <p:cNvGrpSpPr/>
          <p:nvPr/>
        </p:nvGrpSpPr>
        <p:grpSpPr>
          <a:xfrm>
            <a:off x="571470" y="2589228"/>
            <a:ext cx="914400" cy="990600"/>
            <a:chOff x="2304" y="1104"/>
            <a:chExt cx="904" cy="1060"/>
          </a:xfrm>
        </p:grpSpPr>
        <p:pic>
          <p:nvPicPr>
            <p:cNvPr id="248" name="Google Shape;248;p15"/>
            <p:cNvPicPr preferRelativeResize="0"/>
            <p:nvPr/>
          </p:nvPicPr>
          <p:blipFill rotWithShape="1">
            <a:blip r:embed="rId3">
              <a:alphaModFix/>
            </a:blip>
            <a:srcRect b="0" l="23000" r="23000" t="0"/>
            <a:stretch/>
          </p:blipFill>
          <p:spPr>
            <a:xfrm>
              <a:off x="2400" y="1104"/>
              <a:ext cx="685" cy="1056"/>
            </a:xfrm>
            <a:prstGeom prst="rect">
              <a:avLst/>
            </a:prstGeom>
            <a:noFill/>
            <a:ln>
              <a:noFill/>
            </a:ln>
          </p:spPr>
        </p:pic>
        <p:sp>
          <p:nvSpPr>
            <p:cNvPr id="249" name="Google Shape;249;p15"/>
            <p:cNvSpPr/>
            <p:nvPr/>
          </p:nvSpPr>
          <p:spPr>
            <a:xfrm>
              <a:off x="2304" y="1680"/>
              <a:ext cx="192" cy="43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0" name="Google Shape;250;p15"/>
            <p:cNvSpPr/>
            <p:nvPr/>
          </p:nvSpPr>
          <p:spPr>
            <a:xfrm>
              <a:off x="3016" y="1732"/>
              <a:ext cx="192" cy="43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51" name="Google Shape;251;p15"/>
          <p:cNvSpPr/>
          <p:nvPr/>
        </p:nvSpPr>
        <p:spPr>
          <a:xfrm>
            <a:off x="1676370" y="2803541"/>
            <a:ext cx="276225" cy="471487"/>
          </a:xfrm>
          <a:prstGeom prst="diamond">
            <a:avLst/>
          </a:prstGeom>
          <a:solidFill>
            <a:srgbClr val="FF0000"/>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52" name="Google Shape;252;p15"/>
          <p:cNvGrpSpPr/>
          <p:nvPr/>
        </p:nvGrpSpPr>
        <p:grpSpPr>
          <a:xfrm>
            <a:off x="2555845" y="2563828"/>
            <a:ext cx="1143000" cy="990600"/>
            <a:chOff x="1200" y="1008"/>
            <a:chExt cx="1512" cy="1200"/>
          </a:xfrm>
        </p:grpSpPr>
        <p:pic>
          <p:nvPicPr>
            <p:cNvPr id="253" name="Google Shape;253;p15"/>
            <p:cNvPicPr preferRelativeResize="0"/>
            <p:nvPr/>
          </p:nvPicPr>
          <p:blipFill rotWithShape="1">
            <a:blip r:embed="rId4">
              <a:alphaModFix/>
            </a:blip>
            <a:srcRect b="10103" l="45599" r="32001" t="64809"/>
            <a:stretch/>
          </p:blipFill>
          <p:spPr>
            <a:xfrm>
              <a:off x="1200" y="1056"/>
              <a:ext cx="1344" cy="1152"/>
            </a:xfrm>
            <a:prstGeom prst="rect">
              <a:avLst/>
            </a:prstGeom>
            <a:noFill/>
            <a:ln>
              <a:noFill/>
            </a:ln>
          </p:spPr>
        </p:pic>
        <p:sp>
          <p:nvSpPr>
            <p:cNvPr id="254" name="Google Shape;254;p15"/>
            <p:cNvSpPr/>
            <p:nvPr/>
          </p:nvSpPr>
          <p:spPr>
            <a:xfrm>
              <a:off x="2472" y="1008"/>
              <a:ext cx="240" cy="33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55" name="Google Shape;255;p15"/>
          <p:cNvSpPr/>
          <p:nvPr/>
        </p:nvSpPr>
        <p:spPr>
          <a:xfrm>
            <a:off x="3740120" y="2557478"/>
            <a:ext cx="276225" cy="473075"/>
          </a:xfrm>
          <a:prstGeom prst="diamond">
            <a:avLst/>
          </a:prstGeom>
          <a:solidFill>
            <a:srgbClr val="FF0000"/>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6" name="Google Shape;256;p15"/>
          <p:cNvSpPr/>
          <p:nvPr/>
        </p:nvSpPr>
        <p:spPr>
          <a:xfrm>
            <a:off x="1533495" y="5043503"/>
            <a:ext cx="285750" cy="223838"/>
          </a:xfrm>
          <a:prstGeom prst="triangle">
            <a:avLst>
              <a:gd fmla="val 50000" name="adj"/>
            </a:avLst>
          </a:prstGeom>
          <a:solidFill>
            <a:srgbClr val="FF0000"/>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7" name="Google Shape;257;p15"/>
          <p:cNvSpPr/>
          <p:nvPr/>
        </p:nvSpPr>
        <p:spPr>
          <a:xfrm rot="10800000">
            <a:off x="1200120" y="5086366"/>
            <a:ext cx="285750" cy="223837"/>
          </a:xfrm>
          <a:prstGeom prst="triangle">
            <a:avLst>
              <a:gd fmla="val 50000" name="adj"/>
            </a:avLst>
          </a:prstGeom>
          <a:solidFill>
            <a:srgbClr val="FF0000"/>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8" name="Google Shape;258;p15"/>
          <p:cNvSpPr/>
          <p:nvPr/>
        </p:nvSpPr>
        <p:spPr>
          <a:xfrm>
            <a:off x="2149445" y="4465653"/>
            <a:ext cx="285750" cy="223838"/>
          </a:xfrm>
          <a:prstGeom prst="triangle">
            <a:avLst>
              <a:gd fmla="val 50000" name="adj"/>
            </a:avLst>
          </a:prstGeom>
          <a:solidFill>
            <a:srgbClr val="76923C"/>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9" name="Google Shape;259;p15"/>
          <p:cNvSpPr/>
          <p:nvPr/>
        </p:nvSpPr>
        <p:spPr>
          <a:xfrm rot="10800000">
            <a:off x="2352645" y="4916503"/>
            <a:ext cx="285750" cy="223838"/>
          </a:xfrm>
          <a:prstGeom prst="triangle">
            <a:avLst>
              <a:gd fmla="val 50000" name="adj"/>
            </a:avLst>
          </a:prstGeom>
          <a:solidFill>
            <a:srgbClr val="76923C"/>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0" name="Google Shape;260;p15"/>
          <p:cNvSpPr/>
          <p:nvPr/>
        </p:nvSpPr>
        <p:spPr>
          <a:xfrm>
            <a:off x="417483" y="4449778"/>
            <a:ext cx="285750" cy="282575"/>
          </a:xfrm>
          <a:prstGeom prst="ellipse">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1" name="Google Shape;261;p15"/>
          <p:cNvSpPr/>
          <p:nvPr/>
        </p:nvSpPr>
        <p:spPr>
          <a:xfrm>
            <a:off x="3198783" y="4684728"/>
            <a:ext cx="187325" cy="501650"/>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2" name="Google Shape;262;p15"/>
          <p:cNvSpPr/>
          <p:nvPr/>
        </p:nvSpPr>
        <p:spPr>
          <a:xfrm>
            <a:off x="3392458" y="4684728"/>
            <a:ext cx="187325" cy="501650"/>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3" name="Google Shape;263;p15"/>
          <p:cNvSpPr/>
          <p:nvPr/>
        </p:nvSpPr>
        <p:spPr>
          <a:xfrm>
            <a:off x="3586133" y="4684728"/>
            <a:ext cx="187325" cy="501650"/>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4" name="Google Shape;264;p15"/>
          <p:cNvSpPr/>
          <p:nvPr/>
        </p:nvSpPr>
        <p:spPr>
          <a:xfrm rot="10800000">
            <a:off x="3344833" y="4484703"/>
            <a:ext cx="285750" cy="223838"/>
          </a:xfrm>
          <a:prstGeom prst="triangle">
            <a:avLst>
              <a:gd fmla="val 50000" name="adj"/>
            </a:avLst>
          </a:prstGeom>
          <a:solidFill>
            <a:srgbClr val="76923C"/>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5" name="Google Shape;265;p15"/>
          <p:cNvSpPr/>
          <p:nvPr/>
        </p:nvSpPr>
        <p:spPr>
          <a:xfrm>
            <a:off x="3274983" y="4897453"/>
            <a:ext cx="69850" cy="161925"/>
          </a:xfrm>
          <a:prstGeom prst="ellipse">
            <a:avLst/>
          </a:prstGeom>
          <a:solidFill>
            <a:srgbClr val="3F3F3F"/>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6" name="Google Shape;266;p15"/>
          <p:cNvSpPr/>
          <p:nvPr/>
        </p:nvSpPr>
        <p:spPr>
          <a:xfrm>
            <a:off x="3455958" y="4941903"/>
            <a:ext cx="68262" cy="161925"/>
          </a:xfrm>
          <a:prstGeom prst="ellipse">
            <a:avLst/>
          </a:prstGeom>
          <a:solidFill>
            <a:srgbClr val="3F3F3F"/>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7" name="Google Shape;267;p15"/>
          <p:cNvSpPr/>
          <p:nvPr/>
        </p:nvSpPr>
        <p:spPr>
          <a:xfrm>
            <a:off x="3630583" y="4941903"/>
            <a:ext cx="68262" cy="161925"/>
          </a:xfrm>
          <a:prstGeom prst="ellipse">
            <a:avLst/>
          </a:prstGeom>
          <a:solidFill>
            <a:srgbClr val="3F3F3F"/>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8" name="Google Shape;268;p15"/>
          <p:cNvSpPr/>
          <p:nvPr/>
        </p:nvSpPr>
        <p:spPr>
          <a:xfrm>
            <a:off x="4362420" y="4678378"/>
            <a:ext cx="187325" cy="501650"/>
          </a:xfrm>
          <a:prstGeom prst="rect">
            <a:avLst/>
          </a:prstGeom>
          <a:solidFill>
            <a:srgbClr val="BFBFBF"/>
          </a:solidFill>
          <a:ln cap="flat" cmpd="sng" w="9525">
            <a:solidFill>
              <a:srgbClr val="3F3F3F"/>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9" name="Google Shape;269;p15"/>
          <p:cNvSpPr/>
          <p:nvPr/>
        </p:nvSpPr>
        <p:spPr>
          <a:xfrm>
            <a:off x="4557683" y="4678378"/>
            <a:ext cx="185737" cy="501650"/>
          </a:xfrm>
          <a:prstGeom prst="rect">
            <a:avLst/>
          </a:prstGeom>
          <a:solidFill>
            <a:srgbClr val="BFBFBF"/>
          </a:solidFill>
          <a:ln cap="flat" cmpd="sng" w="9525">
            <a:solidFill>
              <a:srgbClr val="3F3F3F"/>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0" name="Google Shape;270;p15"/>
          <p:cNvSpPr/>
          <p:nvPr/>
        </p:nvSpPr>
        <p:spPr>
          <a:xfrm>
            <a:off x="4749770" y="4678378"/>
            <a:ext cx="187325" cy="501650"/>
          </a:xfrm>
          <a:prstGeom prst="rect">
            <a:avLst/>
          </a:prstGeom>
          <a:solidFill>
            <a:srgbClr val="BFBFBF"/>
          </a:solidFill>
          <a:ln cap="flat" cmpd="sng" w="9525">
            <a:solidFill>
              <a:srgbClr val="3F3F3F"/>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1" name="Google Shape;271;p15"/>
          <p:cNvSpPr/>
          <p:nvPr/>
        </p:nvSpPr>
        <p:spPr>
          <a:xfrm>
            <a:off x="4438620" y="4891103"/>
            <a:ext cx="69850" cy="160338"/>
          </a:xfrm>
          <a:prstGeom prst="ellipse">
            <a:avLst/>
          </a:prstGeom>
          <a:solidFill>
            <a:srgbClr val="BFBFBF"/>
          </a:solidFill>
          <a:ln cap="flat" cmpd="sng" w="9525">
            <a:solidFill>
              <a:srgbClr val="3F3F3F"/>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2" name="Google Shape;272;p15"/>
          <p:cNvSpPr/>
          <p:nvPr/>
        </p:nvSpPr>
        <p:spPr>
          <a:xfrm>
            <a:off x="4619595" y="4935553"/>
            <a:ext cx="69850" cy="160338"/>
          </a:xfrm>
          <a:prstGeom prst="ellipse">
            <a:avLst/>
          </a:prstGeom>
          <a:solidFill>
            <a:srgbClr val="BFBFBF"/>
          </a:solidFill>
          <a:ln cap="flat" cmpd="sng" w="9525">
            <a:solidFill>
              <a:srgbClr val="3F3F3F"/>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3" name="Google Shape;273;p15"/>
          <p:cNvSpPr/>
          <p:nvPr/>
        </p:nvSpPr>
        <p:spPr>
          <a:xfrm>
            <a:off x="4794220" y="4935553"/>
            <a:ext cx="69850" cy="160338"/>
          </a:xfrm>
          <a:prstGeom prst="ellipse">
            <a:avLst/>
          </a:prstGeom>
          <a:solidFill>
            <a:srgbClr val="BFBFBF"/>
          </a:solidFill>
          <a:ln cap="flat" cmpd="sng" w="9525">
            <a:solidFill>
              <a:srgbClr val="3F3F3F"/>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4" name="Google Shape;274;p15"/>
          <p:cNvSpPr/>
          <p:nvPr/>
        </p:nvSpPr>
        <p:spPr>
          <a:xfrm>
            <a:off x="4259233" y="3214703"/>
            <a:ext cx="285750" cy="223838"/>
          </a:xfrm>
          <a:prstGeom prst="triangle">
            <a:avLst>
              <a:gd fmla="val 50000" name="adj"/>
            </a:avLst>
          </a:prstGeom>
          <a:solidFill>
            <a:srgbClr val="FF0000"/>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5" name="Google Shape;275;p15"/>
          <p:cNvSpPr/>
          <p:nvPr/>
        </p:nvSpPr>
        <p:spPr>
          <a:xfrm rot="10800000">
            <a:off x="4583083" y="3424253"/>
            <a:ext cx="285750" cy="223838"/>
          </a:xfrm>
          <a:prstGeom prst="triangle">
            <a:avLst>
              <a:gd fmla="val 50000" name="adj"/>
            </a:avLst>
          </a:prstGeom>
          <a:solidFill>
            <a:srgbClr val="FF0000"/>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6" name="Google Shape;276;p15"/>
          <p:cNvSpPr txBox="1"/>
          <p:nvPr/>
        </p:nvSpPr>
        <p:spPr>
          <a:xfrm>
            <a:off x="320645" y="3576653"/>
            <a:ext cx="1454150" cy="2762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it-IT" sz="1200">
                <a:solidFill>
                  <a:schemeClr val="dk1"/>
                </a:solidFill>
                <a:latin typeface="Calibri"/>
                <a:ea typeface="Calibri"/>
                <a:cs typeface="Calibri"/>
                <a:sym typeface="Calibri"/>
              </a:rPr>
              <a:t>Bacillus thuringensis</a:t>
            </a:r>
            <a:endParaRPr/>
          </a:p>
        </p:txBody>
      </p:sp>
      <p:sp>
        <p:nvSpPr>
          <p:cNvPr id="277" name="Google Shape;277;p15"/>
          <p:cNvSpPr txBox="1"/>
          <p:nvPr/>
        </p:nvSpPr>
        <p:spPr>
          <a:xfrm>
            <a:off x="1809720" y="2663841"/>
            <a:ext cx="808038" cy="2762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Tossina Bt</a:t>
            </a:r>
            <a:endParaRPr/>
          </a:p>
        </p:txBody>
      </p:sp>
      <p:sp>
        <p:nvSpPr>
          <p:cNvPr id="278" name="Google Shape;278;p15"/>
          <p:cNvSpPr/>
          <p:nvPr/>
        </p:nvSpPr>
        <p:spPr>
          <a:xfrm rot="5400000">
            <a:off x="4030633" y="2187591"/>
            <a:ext cx="495300" cy="1143000"/>
          </a:xfrm>
          <a:prstGeom prst="bentArrow">
            <a:avLst>
              <a:gd fmla="val 1924" name="adj1"/>
              <a:gd fmla="val 23718" name="adj2"/>
              <a:gd fmla="val 25000" name="adj3"/>
              <a:gd fmla="val 43750" name="adj4"/>
            </a:avLst>
          </a:prstGeom>
          <a:solidFill>
            <a:schemeClr val="dk1"/>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9" name="Google Shape;279;p15"/>
          <p:cNvSpPr txBox="1"/>
          <p:nvPr/>
        </p:nvSpPr>
        <p:spPr>
          <a:xfrm>
            <a:off x="2435195" y="3727466"/>
            <a:ext cx="2528888" cy="4619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All’interno dell’intestino della piralide</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il pH basico solubilizza la tossina</a:t>
            </a:r>
            <a:endParaRPr/>
          </a:p>
        </p:txBody>
      </p:sp>
      <p:sp>
        <p:nvSpPr>
          <p:cNvPr id="280" name="Google Shape;280;p15"/>
          <p:cNvSpPr/>
          <p:nvPr/>
        </p:nvSpPr>
        <p:spPr>
          <a:xfrm rot="5400000">
            <a:off x="827852" y="4464859"/>
            <a:ext cx="495300" cy="700087"/>
          </a:xfrm>
          <a:prstGeom prst="bentArrow">
            <a:avLst>
              <a:gd fmla="val 1924" name="adj1"/>
              <a:gd fmla="val 23718" name="adj2"/>
              <a:gd fmla="val 25000" name="adj3"/>
              <a:gd fmla="val 43750" name="adj4"/>
            </a:avLst>
          </a:prstGeom>
          <a:solidFill>
            <a:schemeClr val="dk1"/>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1" name="Google Shape;281;p15"/>
          <p:cNvSpPr/>
          <p:nvPr/>
        </p:nvSpPr>
        <p:spPr>
          <a:xfrm rot="5400000">
            <a:off x="1077883" y="4241816"/>
            <a:ext cx="495300" cy="1143000"/>
          </a:xfrm>
          <a:prstGeom prst="bentArrow">
            <a:avLst>
              <a:gd fmla="val 1924" name="adj1"/>
              <a:gd fmla="val 23718" name="adj2"/>
              <a:gd fmla="val 25000" name="adj3"/>
              <a:gd fmla="val 43750" name="adj4"/>
            </a:avLst>
          </a:prstGeom>
          <a:solidFill>
            <a:schemeClr val="dk1"/>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 name="Google Shape;282;p15"/>
          <p:cNvSpPr txBox="1"/>
          <p:nvPr/>
        </p:nvSpPr>
        <p:spPr>
          <a:xfrm>
            <a:off x="306358" y="4171966"/>
            <a:ext cx="1227137" cy="2778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Enzima digestivo</a:t>
            </a:r>
            <a:endParaRPr/>
          </a:p>
        </p:txBody>
      </p:sp>
      <p:sp>
        <p:nvSpPr>
          <p:cNvPr id="283" name="Google Shape;283;p15"/>
          <p:cNvSpPr txBox="1"/>
          <p:nvPr/>
        </p:nvSpPr>
        <p:spPr>
          <a:xfrm>
            <a:off x="320645" y="5313378"/>
            <a:ext cx="2516188" cy="27781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Gli enzimi digestivi attivano la tossina</a:t>
            </a:r>
            <a:endParaRPr/>
          </a:p>
        </p:txBody>
      </p:sp>
      <p:sp>
        <p:nvSpPr>
          <p:cNvPr id="284" name="Google Shape;284;p15"/>
          <p:cNvSpPr txBox="1"/>
          <p:nvPr/>
        </p:nvSpPr>
        <p:spPr>
          <a:xfrm>
            <a:off x="1897033" y="4667266"/>
            <a:ext cx="1023937" cy="2762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Tossina attiva</a:t>
            </a:r>
            <a:endParaRPr/>
          </a:p>
        </p:txBody>
      </p:sp>
      <p:sp>
        <p:nvSpPr>
          <p:cNvPr id="285" name="Google Shape;285;p15"/>
          <p:cNvSpPr/>
          <p:nvPr/>
        </p:nvSpPr>
        <p:spPr>
          <a:xfrm rot="5400000">
            <a:off x="2811433" y="4117991"/>
            <a:ext cx="495300" cy="1143000"/>
          </a:xfrm>
          <a:prstGeom prst="bentArrow">
            <a:avLst>
              <a:gd fmla="val 1924" name="adj1"/>
              <a:gd fmla="val 23718" name="adj2"/>
              <a:gd fmla="val 25000" name="adj3"/>
              <a:gd fmla="val 43750" name="adj4"/>
            </a:avLst>
          </a:prstGeom>
          <a:solidFill>
            <a:schemeClr val="dk1"/>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6" name="Google Shape;286;p15"/>
          <p:cNvSpPr txBox="1"/>
          <p:nvPr/>
        </p:nvSpPr>
        <p:spPr>
          <a:xfrm>
            <a:off x="3682970" y="4389453"/>
            <a:ext cx="1457325" cy="2778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Cellule dell’intestino</a:t>
            </a:r>
            <a:endParaRPr/>
          </a:p>
        </p:txBody>
      </p:sp>
      <p:sp>
        <p:nvSpPr>
          <p:cNvPr id="287" name="Google Shape;287;p15"/>
          <p:cNvSpPr/>
          <p:nvPr/>
        </p:nvSpPr>
        <p:spPr>
          <a:xfrm>
            <a:off x="3949670" y="4794266"/>
            <a:ext cx="242888" cy="249237"/>
          </a:xfrm>
          <a:prstGeom prst="rightArrow">
            <a:avLst>
              <a:gd fmla="val 50000" name="adj1"/>
              <a:gd fmla="val 50000" name="adj2"/>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8" name="Google Shape;288;p15"/>
          <p:cNvSpPr txBox="1"/>
          <p:nvPr/>
        </p:nvSpPr>
        <p:spPr>
          <a:xfrm>
            <a:off x="2903508" y="5321316"/>
            <a:ext cx="2266950" cy="27622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Shock osmotico e morte cellulare</a:t>
            </a:r>
            <a:endParaRPr/>
          </a:p>
        </p:txBody>
      </p:sp>
      <p:sp>
        <p:nvSpPr>
          <p:cNvPr id="289" name="Google Shape;289;p15"/>
          <p:cNvSpPr/>
          <p:nvPr/>
        </p:nvSpPr>
        <p:spPr>
          <a:xfrm>
            <a:off x="2182783" y="3009916"/>
            <a:ext cx="242887" cy="249237"/>
          </a:xfrm>
          <a:prstGeom prst="rightArrow">
            <a:avLst>
              <a:gd fmla="val 50000" name="adj1"/>
              <a:gd fmla="val 50000" name="adj2"/>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0" name="Google Shape;290;p15"/>
          <p:cNvSpPr txBox="1"/>
          <p:nvPr/>
        </p:nvSpPr>
        <p:spPr>
          <a:xfrm>
            <a:off x="0" y="1428760"/>
            <a:ext cx="9144000" cy="4000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000">
                <a:solidFill>
                  <a:schemeClr val="dk1"/>
                </a:solidFill>
                <a:latin typeface="Calibri"/>
                <a:ea typeface="Calibri"/>
                <a:cs typeface="Calibri"/>
                <a:sym typeface="Calibri"/>
              </a:rPr>
              <a:t>Come agisce la tossina?... Meccanismo d’azione</a:t>
            </a:r>
            <a:endParaRPr/>
          </a:p>
        </p:txBody>
      </p:sp>
      <p:sp>
        <p:nvSpPr>
          <p:cNvPr id="291" name="Google Shape;291;p15"/>
          <p:cNvSpPr txBox="1"/>
          <p:nvPr/>
        </p:nvSpPr>
        <p:spPr>
          <a:xfrm>
            <a:off x="5214942" y="2643182"/>
            <a:ext cx="3714776" cy="258532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800">
                <a:solidFill>
                  <a:schemeClr val="dk1"/>
                </a:solidFill>
                <a:latin typeface="Calibri"/>
                <a:ea typeface="Calibri"/>
                <a:cs typeface="Calibri"/>
                <a:sym typeface="Calibri"/>
              </a:rPr>
              <a:t>Esistono diverse classi di proteina Bt, codificate da specifici geni, ciascuna specifica contro una particolare famiglia di insetti:</a:t>
            </a:r>
            <a:endParaRPr/>
          </a:p>
          <a:p>
            <a:pPr indent="0" lvl="0" marL="0" marR="0" rtl="0" algn="just">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just">
              <a:spcBef>
                <a:spcPts val="0"/>
              </a:spcBef>
              <a:spcAft>
                <a:spcPts val="0"/>
              </a:spcAft>
              <a:buNone/>
            </a:pPr>
            <a:r>
              <a:rPr lang="it-IT" sz="1800">
                <a:solidFill>
                  <a:schemeClr val="dk1"/>
                </a:solidFill>
                <a:latin typeface="Calibri"/>
                <a:ea typeface="Calibri"/>
                <a:cs typeface="Calibri"/>
                <a:sym typeface="Calibri"/>
              </a:rPr>
              <a:t>CryI   -&gt; Lepidotteri</a:t>
            </a:r>
            <a:endParaRPr/>
          </a:p>
          <a:p>
            <a:pPr indent="0" lvl="0" marL="0" marR="0" rtl="0" algn="just">
              <a:spcBef>
                <a:spcPts val="0"/>
              </a:spcBef>
              <a:spcAft>
                <a:spcPts val="0"/>
              </a:spcAft>
              <a:buNone/>
            </a:pPr>
            <a:r>
              <a:rPr lang="it-IT" sz="1800">
                <a:solidFill>
                  <a:schemeClr val="dk1"/>
                </a:solidFill>
                <a:latin typeface="Calibri"/>
                <a:ea typeface="Calibri"/>
                <a:cs typeface="Calibri"/>
                <a:sym typeface="Calibri"/>
              </a:rPr>
              <a:t>CryII  -&gt; Lepidotteri e Ditteri</a:t>
            </a:r>
            <a:endParaRPr/>
          </a:p>
          <a:p>
            <a:pPr indent="0" lvl="0" marL="0" marR="0" rtl="0" algn="just">
              <a:spcBef>
                <a:spcPts val="0"/>
              </a:spcBef>
              <a:spcAft>
                <a:spcPts val="0"/>
              </a:spcAft>
              <a:buNone/>
            </a:pPr>
            <a:r>
              <a:rPr lang="it-IT" sz="1800">
                <a:solidFill>
                  <a:schemeClr val="dk1"/>
                </a:solidFill>
                <a:latin typeface="Calibri"/>
                <a:ea typeface="Calibri"/>
                <a:cs typeface="Calibri"/>
                <a:sym typeface="Calibri"/>
              </a:rPr>
              <a:t>CryIII -&gt; Coleotteri</a:t>
            </a:r>
            <a:endParaRPr/>
          </a:p>
          <a:p>
            <a:pPr indent="0" lvl="0" marL="0" marR="0" rtl="0" algn="just">
              <a:spcBef>
                <a:spcPts val="0"/>
              </a:spcBef>
              <a:spcAft>
                <a:spcPts val="0"/>
              </a:spcAft>
              <a:buNone/>
            </a:pPr>
            <a:r>
              <a:rPr lang="it-IT" sz="1800">
                <a:solidFill>
                  <a:schemeClr val="dk1"/>
                </a:solidFill>
                <a:latin typeface="Calibri"/>
                <a:ea typeface="Calibri"/>
                <a:cs typeface="Calibri"/>
                <a:sym typeface="Calibri"/>
              </a:rPr>
              <a:t>CryIV -&gt; Ditteri </a:t>
            </a:r>
            <a:endParaRPr sz="18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16"/>
          <p:cNvSpPr txBox="1"/>
          <p:nvPr/>
        </p:nvSpPr>
        <p:spPr>
          <a:xfrm>
            <a:off x="0" y="214290"/>
            <a:ext cx="91440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Calibri"/>
              <a:buNone/>
            </a:pPr>
            <a:r>
              <a:rPr b="0" i="0" lang="it-IT" sz="2800" u="none" cap="none" strike="noStrike">
                <a:solidFill>
                  <a:schemeClr val="dk1"/>
                </a:solidFill>
                <a:latin typeface="Calibri"/>
                <a:ea typeface="Calibri"/>
                <a:cs typeface="Calibri"/>
                <a:sym typeface="Calibri"/>
              </a:rPr>
              <a:t>Il</a:t>
            </a:r>
            <a:r>
              <a:rPr b="0" i="0" lang="it-IT" sz="2800" u="none" cap="none" strike="noStrike">
                <a:solidFill>
                  <a:schemeClr val="dk1"/>
                </a:solidFill>
                <a:latin typeface="Calibri"/>
                <a:ea typeface="Calibri"/>
                <a:cs typeface="Calibri"/>
                <a:sym typeface="Calibri"/>
              </a:rPr>
              <a:t> problema delle piante Bt e degli effetti off-target</a:t>
            </a:r>
            <a:endParaRPr b="0" i="0" sz="2800" u="none" cap="none" strike="noStrike">
              <a:solidFill>
                <a:schemeClr val="dk1"/>
              </a:solidFill>
              <a:latin typeface="Calibri"/>
              <a:ea typeface="Calibri"/>
              <a:cs typeface="Calibri"/>
              <a:sym typeface="Calibri"/>
            </a:endParaRPr>
          </a:p>
        </p:txBody>
      </p:sp>
      <p:pic>
        <p:nvPicPr>
          <p:cNvPr id="297" name="Google Shape;297;p16"/>
          <p:cNvPicPr preferRelativeResize="0"/>
          <p:nvPr/>
        </p:nvPicPr>
        <p:blipFill rotWithShape="1">
          <a:blip r:embed="rId3">
            <a:alphaModFix/>
          </a:blip>
          <a:srcRect b="40740" l="0" r="0" t="0"/>
          <a:stretch/>
        </p:blipFill>
        <p:spPr>
          <a:xfrm>
            <a:off x="5643570" y="1285860"/>
            <a:ext cx="3143272" cy="5361139"/>
          </a:xfrm>
          <a:prstGeom prst="rect">
            <a:avLst/>
          </a:prstGeom>
          <a:noFill/>
          <a:ln>
            <a:noFill/>
          </a:ln>
        </p:spPr>
      </p:pic>
      <p:pic>
        <p:nvPicPr>
          <p:cNvPr id="298" name="Google Shape;298;p16"/>
          <p:cNvPicPr preferRelativeResize="0"/>
          <p:nvPr/>
        </p:nvPicPr>
        <p:blipFill rotWithShape="1">
          <a:blip r:embed="rId4">
            <a:alphaModFix/>
          </a:blip>
          <a:srcRect b="0" l="0" r="0" t="0"/>
          <a:stretch/>
        </p:blipFill>
        <p:spPr>
          <a:xfrm>
            <a:off x="214282" y="3143248"/>
            <a:ext cx="2743200" cy="962025"/>
          </a:xfrm>
          <a:prstGeom prst="rect">
            <a:avLst/>
          </a:prstGeom>
          <a:noFill/>
          <a:ln>
            <a:noFill/>
          </a:ln>
        </p:spPr>
      </p:pic>
      <p:grpSp>
        <p:nvGrpSpPr>
          <p:cNvPr id="299" name="Google Shape;299;p16"/>
          <p:cNvGrpSpPr/>
          <p:nvPr/>
        </p:nvGrpSpPr>
        <p:grpSpPr>
          <a:xfrm>
            <a:off x="214282" y="1500174"/>
            <a:ext cx="3348049" cy="1624018"/>
            <a:chOff x="2938463" y="2662238"/>
            <a:chExt cx="3348049" cy="1624018"/>
          </a:xfrm>
        </p:grpSpPr>
        <p:pic>
          <p:nvPicPr>
            <p:cNvPr id="300" name="Google Shape;300;p16"/>
            <p:cNvPicPr preferRelativeResize="0"/>
            <p:nvPr/>
          </p:nvPicPr>
          <p:blipFill rotWithShape="1">
            <a:blip r:embed="rId5">
              <a:alphaModFix/>
            </a:blip>
            <a:srcRect b="0" l="0" r="0" t="0"/>
            <a:stretch/>
          </p:blipFill>
          <p:spPr>
            <a:xfrm>
              <a:off x="2938463" y="2662238"/>
              <a:ext cx="3267075" cy="1533525"/>
            </a:xfrm>
            <a:prstGeom prst="rect">
              <a:avLst/>
            </a:prstGeom>
            <a:noFill/>
            <a:ln>
              <a:noFill/>
            </a:ln>
          </p:spPr>
        </p:pic>
        <p:sp>
          <p:nvSpPr>
            <p:cNvPr id="301" name="Google Shape;301;p16"/>
            <p:cNvSpPr/>
            <p:nvPr/>
          </p:nvSpPr>
          <p:spPr>
            <a:xfrm>
              <a:off x="5786446" y="3143248"/>
              <a:ext cx="500066" cy="114300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pic>
        <p:nvPicPr>
          <p:cNvPr id="302" name="Google Shape;302;p16"/>
          <p:cNvPicPr preferRelativeResize="0"/>
          <p:nvPr/>
        </p:nvPicPr>
        <p:blipFill rotWithShape="1">
          <a:blip r:embed="rId3">
            <a:alphaModFix/>
          </a:blip>
          <a:srcRect b="0" l="0" r="0" t="59258"/>
          <a:stretch/>
        </p:blipFill>
        <p:spPr>
          <a:xfrm>
            <a:off x="3071802" y="3786190"/>
            <a:ext cx="2428892" cy="2848076"/>
          </a:xfrm>
          <a:prstGeom prst="rect">
            <a:avLst/>
          </a:prstGeom>
          <a:noFill/>
          <a:ln>
            <a:noFill/>
          </a:ln>
        </p:spPr>
      </p:pic>
      <p:pic>
        <p:nvPicPr>
          <p:cNvPr descr="risk ass 1" id="303" name="Google Shape;303;p16"/>
          <p:cNvPicPr preferRelativeResize="0"/>
          <p:nvPr/>
        </p:nvPicPr>
        <p:blipFill rotWithShape="1">
          <a:blip r:embed="rId6">
            <a:alphaModFix/>
          </a:blip>
          <a:srcRect b="0" l="0" r="0" t="0"/>
          <a:stretch/>
        </p:blipFill>
        <p:spPr>
          <a:xfrm>
            <a:off x="3000364" y="1928802"/>
            <a:ext cx="1783149" cy="1396998"/>
          </a:xfrm>
          <a:prstGeom prst="rect">
            <a:avLst/>
          </a:prstGeom>
          <a:noFill/>
          <a:ln cap="flat" cmpd="sng" w="9525">
            <a:solidFill>
              <a:srgbClr val="244061"/>
            </a:solidFill>
            <a:prstDash val="solid"/>
            <a:miter lim="800000"/>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pic>
        <p:nvPicPr>
          <p:cNvPr id="308" name="Google Shape;308;p17"/>
          <p:cNvPicPr preferRelativeResize="0"/>
          <p:nvPr/>
        </p:nvPicPr>
        <p:blipFill rotWithShape="1">
          <a:blip r:embed="rId3">
            <a:alphaModFix/>
          </a:blip>
          <a:srcRect b="0" l="0" r="0" t="0"/>
          <a:stretch/>
        </p:blipFill>
        <p:spPr>
          <a:xfrm>
            <a:off x="1161933" y="56542"/>
            <a:ext cx="6902684" cy="2541489"/>
          </a:xfrm>
          <a:prstGeom prst="rect">
            <a:avLst/>
          </a:prstGeom>
          <a:noFill/>
          <a:ln>
            <a:noFill/>
          </a:ln>
        </p:spPr>
      </p:pic>
      <p:pic>
        <p:nvPicPr>
          <p:cNvPr id="309" name="Google Shape;309;p17"/>
          <p:cNvPicPr preferRelativeResize="0"/>
          <p:nvPr/>
        </p:nvPicPr>
        <p:blipFill rotWithShape="1">
          <a:blip r:embed="rId4">
            <a:alphaModFix/>
          </a:blip>
          <a:srcRect b="0" l="0" r="0" t="0"/>
          <a:stretch/>
        </p:blipFill>
        <p:spPr>
          <a:xfrm>
            <a:off x="551327" y="2996166"/>
            <a:ext cx="3982683" cy="3464560"/>
          </a:xfrm>
          <a:prstGeom prst="rect">
            <a:avLst/>
          </a:prstGeom>
          <a:noFill/>
          <a:ln>
            <a:noFill/>
          </a:ln>
        </p:spPr>
      </p:pic>
      <p:pic>
        <p:nvPicPr>
          <p:cNvPr id="310" name="Google Shape;310;p17"/>
          <p:cNvPicPr preferRelativeResize="0"/>
          <p:nvPr/>
        </p:nvPicPr>
        <p:blipFill rotWithShape="1">
          <a:blip r:embed="rId5">
            <a:alphaModFix/>
          </a:blip>
          <a:srcRect b="0" l="0" r="38555" t="0"/>
          <a:stretch/>
        </p:blipFill>
        <p:spPr>
          <a:xfrm>
            <a:off x="3983355" y="2895600"/>
            <a:ext cx="2132599" cy="2136696"/>
          </a:xfrm>
          <a:prstGeom prst="rect">
            <a:avLst/>
          </a:prstGeom>
          <a:noFill/>
          <a:ln>
            <a:noFill/>
          </a:ln>
        </p:spPr>
      </p:pic>
      <p:sp>
        <p:nvSpPr>
          <p:cNvPr id="311" name="Google Shape;311;p17"/>
          <p:cNvSpPr txBox="1"/>
          <p:nvPr/>
        </p:nvSpPr>
        <p:spPr>
          <a:xfrm>
            <a:off x="4048448" y="4622919"/>
            <a:ext cx="910163"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it-IT" sz="1400">
                <a:solidFill>
                  <a:schemeClr val="dk1"/>
                </a:solidFill>
                <a:latin typeface="Calibri"/>
                <a:ea typeface="Calibri"/>
                <a:cs typeface="Calibri"/>
                <a:sym typeface="Calibri"/>
              </a:rPr>
              <a:t>Inachis io</a:t>
            </a:r>
            <a:endParaRPr i="1" sz="1400">
              <a:solidFill>
                <a:schemeClr val="dk1"/>
              </a:solidFill>
              <a:latin typeface="Calibri"/>
              <a:ea typeface="Calibri"/>
              <a:cs typeface="Calibri"/>
              <a:sym typeface="Calibri"/>
            </a:endParaRPr>
          </a:p>
        </p:txBody>
      </p:sp>
      <p:pic>
        <p:nvPicPr>
          <p:cNvPr id="312" name="Google Shape;312;p17"/>
          <p:cNvPicPr preferRelativeResize="0"/>
          <p:nvPr/>
        </p:nvPicPr>
        <p:blipFill rotWithShape="1">
          <a:blip r:embed="rId6">
            <a:alphaModFix/>
          </a:blip>
          <a:srcRect b="0" l="0" r="0" t="0"/>
          <a:stretch/>
        </p:blipFill>
        <p:spPr>
          <a:xfrm>
            <a:off x="5436234" y="5032297"/>
            <a:ext cx="2142645" cy="1428430"/>
          </a:xfrm>
          <a:prstGeom prst="rect">
            <a:avLst/>
          </a:prstGeom>
          <a:noFill/>
          <a:ln>
            <a:noFill/>
          </a:ln>
        </p:spPr>
      </p:pic>
      <p:pic>
        <p:nvPicPr>
          <p:cNvPr id="313" name="Google Shape;313;p17"/>
          <p:cNvPicPr preferRelativeResize="0"/>
          <p:nvPr/>
        </p:nvPicPr>
        <p:blipFill rotWithShape="1">
          <a:blip r:embed="rId7">
            <a:alphaModFix/>
          </a:blip>
          <a:srcRect b="0" l="0" r="0" t="0"/>
          <a:stretch/>
        </p:blipFill>
        <p:spPr>
          <a:xfrm>
            <a:off x="6254792" y="3108960"/>
            <a:ext cx="2108504" cy="1577261"/>
          </a:xfrm>
          <a:prstGeom prst="rect">
            <a:avLst/>
          </a:prstGeom>
          <a:noFill/>
          <a:ln>
            <a:noFill/>
          </a:ln>
        </p:spPr>
      </p:pic>
      <p:sp>
        <p:nvSpPr>
          <p:cNvPr id="314" name="Google Shape;314;p17"/>
          <p:cNvSpPr txBox="1"/>
          <p:nvPr/>
        </p:nvSpPr>
        <p:spPr>
          <a:xfrm>
            <a:off x="6954154" y="4625380"/>
            <a:ext cx="149619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it-IT" sz="1400">
                <a:solidFill>
                  <a:schemeClr val="dk1"/>
                </a:solidFill>
                <a:latin typeface="Calibri"/>
                <a:ea typeface="Calibri"/>
                <a:cs typeface="Calibri"/>
                <a:sym typeface="Calibri"/>
              </a:rPr>
              <a:t>Vanessa atalanta</a:t>
            </a:r>
            <a:endParaRPr i="1" sz="1400">
              <a:solidFill>
                <a:schemeClr val="dk1"/>
              </a:solidFill>
              <a:latin typeface="Calibri"/>
              <a:ea typeface="Calibri"/>
              <a:cs typeface="Calibri"/>
              <a:sym typeface="Calibri"/>
            </a:endParaRPr>
          </a:p>
        </p:txBody>
      </p:sp>
      <p:sp>
        <p:nvSpPr>
          <p:cNvPr id="315" name="Google Shape;315;p17"/>
          <p:cNvSpPr txBox="1"/>
          <p:nvPr/>
        </p:nvSpPr>
        <p:spPr>
          <a:xfrm>
            <a:off x="5405754" y="6418143"/>
            <a:ext cx="149760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it-IT" sz="1400">
                <a:solidFill>
                  <a:schemeClr val="dk1"/>
                </a:solidFill>
                <a:latin typeface="Calibri"/>
                <a:ea typeface="Calibri"/>
                <a:cs typeface="Calibri"/>
                <a:sym typeface="Calibri"/>
              </a:rPr>
              <a:t>Plutella xylostella</a:t>
            </a:r>
            <a:endParaRPr i="1" sz="14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18"/>
          <p:cNvSpPr txBox="1"/>
          <p:nvPr>
            <p:ph type="ctrTitle"/>
          </p:nvPr>
        </p:nvSpPr>
        <p:spPr>
          <a:xfrm>
            <a:off x="426263" y="2487415"/>
            <a:ext cx="8198193" cy="147002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it-IT"/>
              <a:t>Legislazione Nazionale, Comunitaria ed Internazionale in materia di </a:t>
            </a:r>
            <a:r>
              <a:rPr lang="it-IT">
                <a:solidFill>
                  <a:schemeClr val="accent1"/>
                </a:solidFill>
              </a:rPr>
              <a:t>O</a:t>
            </a:r>
            <a:r>
              <a:rPr lang="it-IT"/>
              <a:t>rganismi </a:t>
            </a:r>
            <a:r>
              <a:rPr lang="it-IT">
                <a:solidFill>
                  <a:srgbClr val="4F81BD"/>
                </a:solidFill>
              </a:rPr>
              <a:t>G</a:t>
            </a:r>
            <a:r>
              <a:rPr lang="it-IT"/>
              <a:t>eneticamente </a:t>
            </a:r>
            <a:r>
              <a:rPr lang="it-IT">
                <a:solidFill>
                  <a:srgbClr val="4F81BD"/>
                </a:solidFill>
              </a:rPr>
              <a:t>M</a:t>
            </a:r>
            <a:r>
              <a:rPr lang="it-IT"/>
              <a:t>odificati</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it-IT"/>
              <a:t>I Protagonisti di questa lezione:</a:t>
            </a:r>
            <a:endParaRPr/>
          </a:p>
        </p:txBody>
      </p:sp>
      <p:sp>
        <p:nvSpPr>
          <p:cNvPr id="326" name="Google Shape;326;p19"/>
          <p:cNvSpPr txBox="1"/>
          <p:nvPr/>
        </p:nvSpPr>
        <p:spPr>
          <a:xfrm>
            <a:off x="307276" y="5277914"/>
            <a:ext cx="8379523" cy="1015663"/>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chemeClr val="dk1"/>
              </a:buClr>
              <a:buSzPts val="2000"/>
              <a:buFont typeface="Arial"/>
              <a:buChar char="•"/>
            </a:pPr>
            <a:r>
              <a:rPr lang="it-IT" sz="2000">
                <a:solidFill>
                  <a:schemeClr val="dk1"/>
                </a:solidFill>
                <a:latin typeface="Calibri"/>
                <a:ea typeface="Calibri"/>
                <a:cs typeface="Calibri"/>
                <a:sym typeface="Calibri"/>
              </a:rPr>
              <a:t>Il Consiglio europeo dà all'Unione gli impulsi necessari al suo sviluppo e ne definisce gli orientamenti e le priorità politiche generali. Non esercita funzioni legislative.</a:t>
            </a:r>
            <a:endParaRPr/>
          </a:p>
        </p:txBody>
      </p:sp>
      <p:pic>
        <p:nvPicPr>
          <p:cNvPr descr="380px-Council_of_the_EU_logo.png" id="327" name="Google Shape;327;p19"/>
          <p:cNvPicPr preferRelativeResize="0"/>
          <p:nvPr/>
        </p:nvPicPr>
        <p:blipFill rotWithShape="1">
          <a:blip r:embed="rId3">
            <a:alphaModFix/>
          </a:blip>
          <a:srcRect b="0" l="0" r="0" t="0"/>
          <a:stretch/>
        </p:blipFill>
        <p:spPr>
          <a:xfrm>
            <a:off x="87200" y="1557652"/>
            <a:ext cx="3244513" cy="1912555"/>
          </a:xfrm>
          <a:prstGeom prst="rect">
            <a:avLst/>
          </a:prstGeom>
          <a:noFill/>
          <a:ln>
            <a:noFill/>
          </a:ln>
        </p:spPr>
      </p:pic>
      <p:sp>
        <p:nvSpPr>
          <p:cNvPr id="328" name="Google Shape;328;p19"/>
          <p:cNvSpPr/>
          <p:nvPr/>
        </p:nvSpPr>
        <p:spPr>
          <a:xfrm>
            <a:off x="17200" y="3014496"/>
            <a:ext cx="3314513" cy="43796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it-IT" sz="2000">
                <a:solidFill>
                  <a:srgbClr val="595959"/>
                </a:solidFill>
                <a:latin typeface="Calibri"/>
                <a:ea typeface="Calibri"/>
                <a:cs typeface="Calibri"/>
                <a:sym typeface="Calibri"/>
              </a:rPr>
              <a:t>CONSIGLIO EUROPEO</a:t>
            </a:r>
            <a:endParaRPr/>
          </a:p>
        </p:txBody>
      </p:sp>
      <p:sp>
        <p:nvSpPr>
          <p:cNvPr id="329" name="Google Shape;329;p19"/>
          <p:cNvSpPr txBox="1"/>
          <p:nvPr/>
        </p:nvSpPr>
        <p:spPr>
          <a:xfrm>
            <a:off x="3254280" y="1834186"/>
            <a:ext cx="5432519" cy="1015663"/>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chemeClr val="dk1"/>
              </a:buClr>
              <a:buSzPts val="2000"/>
              <a:buFont typeface="Arial"/>
              <a:buChar char="•"/>
            </a:pPr>
            <a:r>
              <a:rPr lang="it-IT" sz="2000">
                <a:solidFill>
                  <a:schemeClr val="dk1"/>
                </a:solidFill>
                <a:latin typeface="Calibri"/>
                <a:ea typeface="Calibri"/>
                <a:cs typeface="Calibri"/>
                <a:sym typeface="Calibri"/>
              </a:rPr>
              <a:t>Il Consiglio europeo è composto dai capi di Stato o di governo degli Stati membri, dal suo presidente e dal presidente della Commissione.</a:t>
            </a:r>
            <a:endParaRPr/>
          </a:p>
        </p:txBody>
      </p:sp>
      <p:sp>
        <p:nvSpPr>
          <p:cNvPr id="330" name="Google Shape;330;p19"/>
          <p:cNvSpPr txBox="1"/>
          <p:nvPr/>
        </p:nvSpPr>
        <p:spPr>
          <a:xfrm>
            <a:off x="307276" y="3777467"/>
            <a:ext cx="8379524" cy="1015663"/>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chemeClr val="dk1"/>
              </a:buClr>
              <a:buSzPts val="2000"/>
              <a:buFont typeface="Arial"/>
              <a:buChar char="•"/>
            </a:pPr>
            <a:r>
              <a:rPr lang="it-IT" sz="2000">
                <a:solidFill>
                  <a:schemeClr val="dk1"/>
                </a:solidFill>
                <a:latin typeface="Calibri"/>
                <a:ea typeface="Calibri"/>
                <a:cs typeface="Calibri"/>
                <a:sym typeface="Calibri"/>
              </a:rPr>
              <a:t>le sessioni del Consiglio hanno luogo a Bruxelles; Si riunisce almeno ogni sei mesi, sebbene in caso di necessità il presidente </a:t>
            </a:r>
            <a:r>
              <a:rPr b="1" lang="it-IT" sz="2000">
                <a:solidFill>
                  <a:schemeClr val="dk1"/>
                </a:solidFill>
                <a:latin typeface="Calibri"/>
                <a:ea typeface="Calibri"/>
                <a:cs typeface="Calibri"/>
                <a:sym typeface="Calibri"/>
              </a:rPr>
              <a:t>possa convocare una riunione straordinaria</a:t>
            </a:r>
            <a:r>
              <a:rPr lang="it-IT" sz="2000">
                <a:solidFill>
                  <a:schemeClr val="dk1"/>
                </a:solidFill>
                <a:latin typeface="Calibri"/>
                <a:ea typeface="Calibri"/>
                <a:cs typeface="Calibri"/>
                <a:sym typeface="Calibri"/>
              </a:rPr>
              <a:t>.  </a:t>
            </a:r>
            <a:endParaRPr sz="20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pic>
        <p:nvPicPr>
          <p:cNvPr descr="parlamento-europeo_logo.jpg" id="335" name="Google Shape;335;p20"/>
          <p:cNvPicPr preferRelativeResize="0"/>
          <p:nvPr/>
        </p:nvPicPr>
        <p:blipFill rotWithShape="1">
          <a:blip r:embed="rId3">
            <a:alphaModFix/>
          </a:blip>
          <a:srcRect b="0" l="0" r="0" t="0"/>
          <a:stretch/>
        </p:blipFill>
        <p:spPr>
          <a:xfrm>
            <a:off x="242097" y="1496857"/>
            <a:ext cx="3217443" cy="1955602"/>
          </a:xfrm>
          <a:prstGeom prst="rect">
            <a:avLst/>
          </a:prstGeom>
          <a:noFill/>
          <a:ln>
            <a:noFill/>
          </a:ln>
        </p:spPr>
      </p:pic>
      <p:sp>
        <p:nvSpPr>
          <p:cNvPr id="336" name="Google Shape;336;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it-IT"/>
              <a:t>I Protagonisti di questa lezione:</a:t>
            </a:r>
            <a:endParaRPr/>
          </a:p>
        </p:txBody>
      </p:sp>
      <p:sp>
        <p:nvSpPr>
          <p:cNvPr id="337" name="Google Shape;337;p20"/>
          <p:cNvSpPr txBox="1"/>
          <p:nvPr/>
        </p:nvSpPr>
        <p:spPr>
          <a:xfrm>
            <a:off x="307276" y="4847871"/>
            <a:ext cx="8379523" cy="1631216"/>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chemeClr val="dk1"/>
              </a:buClr>
              <a:buSzPts val="2000"/>
              <a:buFont typeface="Arial"/>
              <a:buChar char="•"/>
            </a:pPr>
            <a:r>
              <a:rPr lang="it-IT" sz="2000">
                <a:solidFill>
                  <a:schemeClr val="dk1"/>
                </a:solidFill>
                <a:latin typeface="Calibri"/>
                <a:ea typeface="Calibri"/>
                <a:cs typeface="Calibri"/>
                <a:sym typeface="Calibri"/>
              </a:rPr>
              <a:t>Il Parlamento europeo ha tre funzioni principali:</a:t>
            </a:r>
            <a:endParaRPr/>
          </a:p>
          <a:p>
            <a:pPr indent="0" lvl="0" marL="0" marR="0" rtl="0" algn="just">
              <a:spcBef>
                <a:spcPts val="0"/>
              </a:spcBef>
              <a:spcAft>
                <a:spcPts val="0"/>
              </a:spcAft>
              <a:buNone/>
            </a:pPr>
            <a:r>
              <a:rPr lang="it-IT" sz="2000">
                <a:solidFill>
                  <a:schemeClr val="dk1"/>
                </a:solidFill>
                <a:latin typeface="Calibri"/>
                <a:ea typeface="Calibri"/>
                <a:cs typeface="Calibri"/>
                <a:sym typeface="Calibri"/>
              </a:rPr>
              <a:t>1)	Discutere e approvare le normative europee.</a:t>
            </a:r>
            <a:endParaRPr/>
          </a:p>
          <a:p>
            <a:pPr indent="0" lvl="0" marL="0" marR="0" rtl="0" algn="just">
              <a:spcBef>
                <a:spcPts val="0"/>
              </a:spcBef>
              <a:spcAft>
                <a:spcPts val="0"/>
              </a:spcAft>
              <a:buNone/>
            </a:pPr>
            <a:r>
              <a:rPr lang="it-IT" sz="2000">
                <a:solidFill>
                  <a:schemeClr val="dk1"/>
                </a:solidFill>
                <a:latin typeface="Calibri"/>
                <a:ea typeface="Calibri"/>
                <a:cs typeface="Calibri"/>
                <a:sym typeface="Calibri"/>
              </a:rPr>
              <a:t>2)	Controllare le altre istituzioni dell'UE (es. Commissione), per accertarsi che agiscano democraticamente.</a:t>
            </a:r>
            <a:endParaRPr/>
          </a:p>
          <a:p>
            <a:pPr indent="0" lvl="0" marL="0" marR="0" rtl="0" algn="just">
              <a:spcBef>
                <a:spcPts val="0"/>
              </a:spcBef>
              <a:spcAft>
                <a:spcPts val="0"/>
              </a:spcAft>
              <a:buNone/>
            </a:pPr>
            <a:r>
              <a:rPr lang="it-IT" sz="2000">
                <a:solidFill>
                  <a:schemeClr val="dk1"/>
                </a:solidFill>
                <a:latin typeface="Calibri"/>
                <a:ea typeface="Calibri"/>
                <a:cs typeface="Calibri"/>
                <a:sym typeface="Calibri"/>
              </a:rPr>
              <a:t>3)	Adottare il bilancio dell'UE insieme al Consiglio.</a:t>
            </a:r>
            <a:endParaRPr sz="2000">
              <a:solidFill>
                <a:schemeClr val="dk1"/>
              </a:solidFill>
              <a:latin typeface="Calibri"/>
              <a:ea typeface="Calibri"/>
              <a:cs typeface="Calibri"/>
              <a:sym typeface="Calibri"/>
            </a:endParaRPr>
          </a:p>
        </p:txBody>
      </p:sp>
      <p:sp>
        <p:nvSpPr>
          <p:cNvPr id="338" name="Google Shape;338;p20"/>
          <p:cNvSpPr txBox="1"/>
          <p:nvPr/>
        </p:nvSpPr>
        <p:spPr>
          <a:xfrm>
            <a:off x="3254280" y="1834186"/>
            <a:ext cx="5432519" cy="1015663"/>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chemeClr val="dk1"/>
              </a:buClr>
              <a:buSzPts val="2000"/>
              <a:buFont typeface="Arial"/>
              <a:buChar char="•"/>
            </a:pPr>
            <a:r>
              <a:rPr lang="it-IT" sz="2000">
                <a:solidFill>
                  <a:schemeClr val="dk1"/>
                </a:solidFill>
                <a:latin typeface="Calibri"/>
                <a:ea typeface="Calibri"/>
                <a:cs typeface="Calibri"/>
                <a:sym typeface="Calibri"/>
              </a:rPr>
              <a:t>Eletti direttamente a suffragio universale ogni 5 anni, i membri del Parlamento europeo rappresentano i cittadini dell'UE.</a:t>
            </a:r>
            <a:endParaRPr sz="2000">
              <a:solidFill>
                <a:schemeClr val="dk1"/>
              </a:solidFill>
              <a:latin typeface="Calibri"/>
              <a:ea typeface="Calibri"/>
              <a:cs typeface="Calibri"/>
              <a:sym typeface="Calibri"/>
            </a:endParaRPr>
          </a:p>
        </p:txBody>
      </p:sp>
      <p:sp>
        <p:nvSpPr>
          <p:cNvPr id="339" name="Google Shape;339;p20"/>
          <p:cNvSpPr txBox="1"/>
          <p:nvPr/>
        </p:nvSpPr>
        <p:spPr>
          <a:xfrm>
            <a:off x="307276" y="3777467"/>
            <a:ext cx="8379524" cy="707886"/>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chemeClr val="dk1"/>
              </a:buClr>
              <a:buSzPts val="2000"/>
              <a:buFont typeface="Arial"/>
              <a:buChar char="•"/>
            </a:pPr>
            <a:r>
              <a:rPr lang="it-IT" sz="2000">
                <a:solidFill>
                  <a:schemeClr val="dk1"/>
                </a:solidFill>
                <a:latin typeface="Calibri"/>
                <a:ea typeface="Calibri"/>
                <a:cs typeface="Calibri"/>
                <a:sym typeface="Calibri"/>
              </a:rPr>
              <a:t>Il Parlamento europeo dispone di tre sedi: Bruxelles (Belgio), Lussemburgo e Strasburgo (Francia).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pic>
        <p:nvPicPr>
          <p:cNvPr descr="CE_logo.png" id="344" name="Google Shape;344;p21"/>
          <p:cNvPicPr preferRelativeResize="0"/>
          <p:nvPr/>
        </p:nvPicPr>
        <p:blipFill rotWithShape="1">
          <a:blip r:embed="rId3">
            <a:alphaModFix/>
          </a:blip>
          <a:srcRect b="0" l="0" r="0" t="0"/>
          <a:stretch/>
        </p:blipFill>
        <p:spPr>
          <a:xfrm>
            <a:off x="301425" y="1502077"/>
            <a:ext cx="2842855" cy="1968130"/>
          </a:xfrm>
          <a:prstGeom prst="rect">
            <a:avLst/>
          </a:prstGeom>
          <a:noFill/>
          <a:ln>
            <a:noFill/>
          </a:ln>
        </p:spPr>
      </p:pic>
      <p:sp>
        <p:nvSpPr>
          <p:cNvPr id="345" name="Google Shape;345;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it-IT"/>
              <a:t>I Protagonisti di questa lezione:</a:t>
            </a:r>
            <a:endParaRPr/>
          </a:p>
        </p:txBody>
      </p:sp>
      <p:sp>
        <p:nvSpPr>
          <p:cNvPr id="346" name="Google Shape;346;p21"/>
          <p:cNvSpPr txBox="1"/>
          <p:nvPr/>
        </p:nvSpPr>
        <p:spPr>
          <a:xfrm>
            <a:off x="3254280" y="1834186"/>
            <a:ext cx="5432519" cy="707886"/>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chemeClr val="dk1"/>
              </a:buClr>
              <a:buSzPts val="2000"/>
              <a:buFont typeface="Arial"/>
              <a:buChar char="•"/>
            </a:pPr>
            <a:r>
              <a:rPr lang="it-IT" sz="2000">
                <a:solidFill>
                  <a:schemeClr val="dk1"/>
                </a:solidFill>
                <a:latin typeface="Calibri"/>
                <a:ea typeface="Calibri"/>
                <a:cs typeface="Calibri"/>
                <a:sym typeface="Calibri"/>
              </a:rPr>
              <a:t>Composta da un delegato per ciascun stato membro, ha sede a Bruxelles e a Lussemburgo. </a:t>
            </a:r>
            <a:endParaRPr sz="2000">
              <a:solidFill>
                <a:schemeClr val="dk1"/>
              </a:solidFill>
              <a:latin typeface="Calibri"/>
              <a:ea typeface="Calibri"/>
              <a:cs typeface="Calibri"/>
              <a:sym typeface="Calibri"/>
            </a:endParaRPr>
          </a:p>
        </p:txBody>
      </p:sp>
      <p:sp>
        <p:nvSpPr>
          <p:cNvPr id="347" name="Google Shape;347;p21"/>
          <p:cNvSpPr txBox="1"/>
          <p:nvPr/>
        </p:nvSpPr>
        <p:spPr>
          <a:xfrm>
            <a:off x="307276" y="3777467"/>
            <a:ext cx="8379524" cy="2246769"/>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chemeClr val="dk1"/>
              </a:buClr>
              <a:buSzPts val="2000"/>
              <a:buFont typeface="Arial"/>
              <a:buChar char="•"/>
            </a:pPr>
            <a:r>
              <a:rPr lang="it-IT" sz="2000">
                <a:solidFill>
                  <a:schemeClr val="dk1"/>
                </a:solidFill>
                <a:latin typeface="Calibri"/>
                <a:ea typeface="Calibri"/>
                <a:cs typeface="Calibri"/>
                <a:sym typeface="Calibri"/>
              </a:rPr>
              <a:t>La Commissione rappresenta e tutela gli interessi dell'UE nel suo insieme:</a:t>
            </a:r>
            <a:endParaRPr/>
          </a:p>
          <a:p>
            <a:pPr indent="-215900" lvl="0" marL="342900" marR="0" rtl="0" algn="just">
              <a:spcBef>
                <a:spcPts val="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0" lvl="0" marL="0" marR="0" rtl="0" algn="just">
              <a:spcBef>
                <a:spcPts val="0"/>
              </a:spcBef>
              <a:spcAft>
                <a:spcPts val="0"/>
              </a:spcAft>
              <a:buNone/>
            </a:pPr>
            <a:r>
              <a:rPr lang="it-IT" sz="2000">
                <a:solidFill>
                  <a:schemeClr val="dk1"/>
                </a:solidFill>
                <a:latin typeface="Calibri"/>
                <a:ea typeface="Calibri"/>
                <a:cs typeface="Calibri"/>
                <a:sym typeface="Calibri"/>
              </a:rPr>
              <a:t>1)	Sovrintende ed esegue le politiche dell’UE.</a:t>
            </a:r>
            <a:endParaRPr/>
          </a:p>
          <a:p>
            <a:pPr indent="0" lvl="0" marL="0" marR="0" rtl="0" algn="just">
              <a:spcBef>
                <a:spcPts val="0"/>
              </a:spcBef>
              <a:spcAft>
                <a:spcPts val="0"/>
              </a:spcAft>
              <a:buNone/>
            </a:pPr>
            <a:r>
              <a:rPr lang="it-IT" sz="2000">
                <a:solidFill>
                  <a:schemeClr val="dk1"/>
                </a:solidFill>
                <a:latin typeface="Calibri"/>
                <a:ea typeface="Calibri"/>
                <a:cs typeface="Calibri"/>
                <a:sym typeface="Calibri"/>
              </a:rPr>
              <a:t>2)	Propone atti legislativi al Parlamento e al Consiglio.</a:t>
            </a:r>
            <a:endParaRPr/>
          </a:p>
          <a:p>
            <a:pPr indent="0" lvl="0" marL="0" marR="0" rtl="0" algn="just">
              <a:spcBef>
                <a:spcPts val="0"/>
              </a:spcBef>
              <a:spcAft>
                <a:spcPts val="0"/>
              </a:spcAft>
              <a:buNone/>
            </a:pPr>
            <a:r>
              <a:rPr lang="it-IT" sz="2000">
                <a:solidFill>
                  <a:schemeClr val="dk1"/>
                </a:solidFill>
                <a:latin typeface="Calibri"/>
                <a:ea typeface="Calibri"/>
                <a:cs typeface="Calibri"/>
                <a:sym typeface="Calibri"/>
              </a:rPr>
              <a:t>3)	Gestisce il bilancio dell’UE.</a:t>
            </a:r>
            <a:endParaRPr/>
          </a:p>
          <a:p>
            <a:pPr indent="0" lvl="0" marL="0" marR="0" rtl="0" algn="just">
              <a:spcBef>
                <a:spcPts val="0"/>
              </a:spcBef>
              <a:spcAft>
                <a:spcPts val="0"/>
              </a:spcAft>
              <a:buNone/>
            </a:pPr>
            <a:r>
              <a:rPr lang="it-IT" sz="2000">
                <a:solidFill>
                  <a:schemeClr val="dk1"/>
                </a:solidFill>
                <a:latin typeface="Calibri"/>
                <a:ea typeface="Calibri"/>
                <a:cs typeface="Calibri"/>
                <a:sym typeface="Calibri"/>
              </a:rPr>
              <a:t>4)	Vigila sull’applicazione del Diritto Europeo.</a:t>
            </a:r>
            <a:endParaRPr/>
          </a:p>
          <a:p>
            <a:pPr indent="0" lvl="0" marL="0" marR="0" rtl="0" algn="just">
              <a:spcBef>
                <a:spcPts val="0"/>
              </a:spcBef>
              <a:spcAft>
                <a:spcPts val="0"/>
              </a:spcAft>
              <a:buNone/>
            </a:pPr>
            <a:r>
              <a:rPr lang="it-IT" sz="2000">
                <a:solidFill>
                  <a:schemeClr val="dk1"/>
                </a:solidFill>
                <a:latin typeface="Calibri"/>
                <a:ea typeface="Calibri"/>
                <a:cs typeface="Calibri"/>
                <a:sym typeface="Calibri"/>
              </a:rPr>
              <a:t>5)	Rappresenta l’Unione Europea a livello internazionale.</a:t>
            </a:r>
            <a:endParaRPr sz="20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pic>
        <p:nvPicPr>
          <p:cNvPr id="352" name="Google Shape;352;p22"/>
          <p:cNvPicPr preferRelativeResize="0"/>
          <p:nvPr/>
        </p:nvPicPr>
        <p:blipFill rotWithShape="1">
          <a:blip r:embed="rId3">
            <a:alphaModFix/>
          </a:blip>
          <a:srcRect b="0" l="0" r="0" t="0"/>
          <a:stretch/>
        </p:blipFill>
        <p:spPr>
          <a:xfrm>
            <a:off x="1485164" y="2267328"/>
            <a:ext cx="6173940" cy="2931062"/>
          </a:xfrm>
          <a:prstGeom prst="rect">
            <a:avLst/>
          </a:prstGeom>
          <a:noFill/>
          <a:ln>
            <a:noFill/>
          </a:ln>
        </p:spPr>
      </p:pic>
      <p:sp>
        <p:nvSpPr>
          <p:cNvPr id="353" name="Google Shape;353;p22"/>
          <p:cNvSpPr txBox="1"/>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4400"/>
              <a:buFont typeface="Calibri"/>
              <a:buNone/>
            </a:pPr>
            <a:r>
              <a:rPr lang="it-IT" sz="4400">
                <a:solidFill>
                  <a:schemeClr val="dk1"/>
                </a:solidFill>
                <a:latin typeface="Calibri"/>
                <a:ea typeface="Calibri"/>
                <a:cs typeface="Calibri"/>
                <a:sym typeface="Calibri"/>
              </a:rPr>
              <a:t>I Protagonisti di questa lezione:</a:t>
            </a:r>
            <a:endParaRPr sz="44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23"/>
          <p:cNvSpPr/>
          <p:nvPr/>
        </p:nvSpPr>
        <p:spPr>
          <a:xfrm>
            <a:off x="114702" y="1273260"/>
            <a:ext cx="8915400" cy="5262074"/>
          </a:xfrm>
          <a:prstGeom prst="roundRect">
            <a:avLst>
              <a:gd fmla="val 4556" name="adj"/>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9" name="Google Shape;359;p23"/>
          <p:cNvSpPr txBox="1"/>
          <p:nvPr/>
        </p:nvSpPr>
        <p:spPr>
          <a:xfrm>
            <a:off x="3135744" y="2336159"/>
            <a:ext cx="980632"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2000</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Protocollo di</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Cartagena</a:t>
            </a:r>
            <a:endParaRPr sz="1200">
              <a:solidFill>
                <a:schemeClr val="dk1"/>
              </a:solidFill>
              <a:latin typeface="Calibri"/>
              <a:ea typeface="Calibri"/>
              <a:cs typeface="Calibri"/>
              <a:sym typeface="Calibri"/>
            </a:endParaRPr>
          </a:p>
        </p:txBody>
      </p:sp>
      <p:sp>
        <p:nvSpPr>
          <p:cNvPr id="360" name="Google Shape;360;p23"/>
          <p:cNvSpPr/>
          <p:nvPr/>
        </p:nvSpPr>
        <p:spPr>
          <a:xfrm>
            <a:off x="343302" y="3103319"/>
            <a:ext cx="8458200" cy="3201226"/>
          </a:xfrm>
          <a:prstGeom prst="rect">
            <a:avLst/>
          </a:prstGeom>
          <a:gradFill>
            <a:gsLst>
              <a:gs pos="0">
                <a:srgbClr val="33CC33"/>
              </a:gs>
              <a:gs pos="100000">
                <a:srgbClr val="185E18"/>
              </a:gs>
            </a:gsLst>
            <a:lin ang="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1" name="Google Shape;361;p23"/>
          <p:cNvSpPr txBox="1"/>
          <p:nvPr/>
        </p:nvSpPr>
        <p:spPr>
          <a:xfrm>
            <a:off x="462365" y="3204911"/>
            <a:ext cx="2205412"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2000">
                <a:solidFill>
                  <a:schemeClr val="dk1"/>
                </a:solidFill>
                <a:latin typeface="Calibri"/>
                <a:ea typeface="Calibri"/>
                <a:cs typeface="Calibri"/>
                <a:sym typeface="Calibri"/>
              </a:rPr>
              <a:t>Normativa Europea</a:t>
            </a:r>
            <a:endParaRPr sz="2000">
              <a:solidFill>
                <a:schemeClr val="dk1"/>
              </a:solidFill>
              <a:latin typeface="Calibri"/>
              <a:ea typeface="Calibri"/>
              <a:cs typeface="Calibri"/>
              <a:sym typeface="Calibri"/>
            </a:endParaRPr>
          </a:p>
        </p:txBody>
      </p:sp>
      <p:sp>
        <p:nvSpPr>
          <p:cNvPr id="362" name="Google Shape;362;p23"/>
          <p:cNvSpPr txBox="1"/>
          <p:nvPr/>
        </p:nvSpPr>
        <p:spPr>
          <a:xfrm>
            <a:off x="343302" y="3639691"/>
            <a:ext cx="92585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Direttiva</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90/220/CEE</a:t>
            </a:r>
            <a:endParaRPr/>
          </a:p>
        </p:txBody>
      </p:sp>
      <p:sp>
        <p:nvSpPr>
          <p:cNvPr id="363" name="Google Shape;363;p23"/>
          <p:cNvSpPr txBox="1"/>
          <p:nvPr/>
        </p:nvSpPr>
        <p:spPr>
          <a:xfrm>
            <a:off x="1979854" y="3639691"/>
            <a:ext cx="1020457"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Regolamento</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CE 258/1997</a:t>
            </a:r>
            <a:endParaRPr/>
          </a:p>
        </p:txBody>
      </p:sp>
      <p:sp>
        <p:nvSpPr>
          <p:cNvPr id="364" name="Google Shape;364;p23"/>
          <p:cNvSpPr txBox="1"/>
          <p:nvPr/>
        </p:nvSpPr>
        <p:spPr>
          <a:xfrm>
            <a:off x="3496166" y="3629531"/>
            <a:ext cx="92871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Direttiva</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2001/18/CE</a:t>
            </a:r>
            <a:endParaRPr/>
          </a:p>
        </p:txBody>
      </p:sp>
      <p:sp>
        <p:nvSpPr>
          <p:cNvPr id="365" name="Google Shape;365;p23"/>
          <p:cNvSpPr txBox="1"/>
          <p:nvPr/>
        </p:nvSpPr>
        <p:spPr>
          <a:xfrm>
            <a:off x="4367755" y="3182491"/>
            <a:ext cx="1263161"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Regolamenti</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CE 1829-30/2003</a:t>
            </a:r>
            <a:endParaRPr/>
          </a:p>
        </p:txBody>
      </p:sp>
      <p:sp>
        <p:nvSpPr>
          <p:cNvPr id="366" name="Google Shape;366;p23"/>
          <p:cNvSpPr txBox="1"/>
          <p:nvPr/>
        </p:nvSpPr>
        <p:spPr>
          <a:xfrm>
            <a:off x="246076" y="1892381"/>
            <a:ext cx="878154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400">
                <a:solidFill>
                  <a:schemeClr val="dk1"/>
                </a:solidFill>
                <a:latin typeface="Calibri"/>
                <a:ea typeface="Calibri"/>
                <a:cs typeface="Calibri"/>
                <a:sym typeface="Calibri"/>
              </a:rPr>
              <a:t>1990                              1995                             2000                                  2005                                             2013                2015</a:t>
            </a:r>
            <a:endParaRPr sz="1400">
              <a:solidFill>
                <a:schemeClr val="dk1"/>
              </a:solidFill>
              <a:latin typeface="Calibri"/>
              <a:ea typeface="Calibri"/>
              <a:cs typeface="Calibri"/>
              <a:sym typeface="Calibri"/>
            </a:endParaRPr>
          </a:p>
        </p:txBody>
      </p:sp>
      <p:sp>
        <p:nvSpPr>
          <p:cNvPr id="367" name="Google Shape;367;p23"/>
          <p:cNvSpPr/>
          <p:nvPr/>
        </p:nvSpPr>
        <p:spPr>
          <a:xfrm>
            <a:off x="513818" y="2184262"/>
            <a:ext cx="8059083" cy="162273"/>
          </a:xfrm>
          <a:prstGeom prst="rect">
            <a:avLst/>
          </a:prstGeom>
          <a:gradFill>
            <a:gsLst>
              <a:gs pos="0">
                <a:schemeClr val="hlink"/>
              </a:gs>
              <a:gs pos="100000">
                <a:srgbClr val="0000B3"/>
              </a:gs>
            </a:gsLst>
            <a:lin ang="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8" name="Google Shape;368;p23"/>
          <p:cNvSpPr/>
          <p:nvPr/>
        </p:nvSpPr>
        <p:spPr>
          <a:xfrm>
            <a:off x="513817" y="4699864"/>
            <a:ext cx="8099425" cy="1477416"/>
          </a:xfrm>
          <a:prstGeom prst="rect">
            <a:avLst/>
          </a:prstGeom>
          <a:gradFill>
            <a:gsLst>
              <a:gs pos="0">
                <a:srgbClr val="FF9900"/>
              </a:gs>
              <a:gs pos="100000">
                <a:srgbClr val="764700"/>
              </a:gs>
            </a:gsLst>
            <a:lin ang="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9" name="Google Shape;369;p23"/>
          <p:cNvSpPr txBox="1"/>
          <p:nvPr/>
        </p:nvSpPr>
        <p:spPr>
          <a:xfrm>
            <a:off x="2979301" y="4791939"/>
            <a:ext cx="1137075"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2000</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Decreto Amato</a:t>
            </a:r>
            <a:endParaRPr/>
          </a:p>
        </p:txBody>
      </p:sp>
      <p:sp>
        <p:nvSpPr>
          <p:cNvPr id="370" name="Google Shape;370;p23"/>
          <p:cNvSpPr txBox="1"/>
          <p:nvPr/>
        </p:nvSpPr>
        <p:spPr>
          <a:xfrm>
            <a:off x="3294089" y="5340828"/>
            <a:ext cx="1236236"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2001</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Blocco</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sperimentazione</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in campo</a:t>
            </a:r>
            <a:endParaRPr/>
          </a:p>
        </p:txBody>
      </p:sp>
      <p:sp>
        <p:nvSpPr>
          <p:cNvPr id="371" name="Google Shape;371;p23"/>
          <p:cNvSpPr txBox="1"/>
          <p:nvPr/>
        </p:nvSpPr>
        <p:spPr>
          <a:xfrm>
            <a:off x="4133694" y="4699864"/>
            <a:ext cx="1703787"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2003</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L’Italia recepisce</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la direttiva 2001/18/CEE</a:t>
            </a:r>
            <a:endParaRPr/>
          </a:p>
        </p:txBody>
      </p:sp>
      <p:sp>
        <p:nvSpPr>
          <p:cNvPr id="372" name="Google Shape;372;p23"/>
          <p:cNvSpPr txBox="1"/>
          <p:nvPr/>
        </p:nvSpPr>
        <p:spPr>
          <a:xfrm>
            <a:off x="4636494" y="5339944"/>
            <a:ext cx="1223412"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2004</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L’Italia recepisce</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I regolamenti</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1929-30/2003</a:t>
            </a:r>
            <a:endParaRPr sz="12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200">
              <a:solidFill>
                <a:schemeClr val="dk1"/>
              </a:solidFill>
              <a:latin typeface="Calibri"/>
              <a:ea typeface="Calibri"/>
              <a:cs typeface="Calibri"/>
              <a:sym typeface="Calibri"/>
            </a:endParaRPr>
          </a:p>
        </p:txBody>
      </p:sp>
      <p:sp>
        <p:nvSpPr>
          <p:cNvPr id="373" name="Google Shape;373;p23"/>
          <p:cNvSpPr txBox="1"/>
          <p:nvPr/>
        </p:nvSpPr>
        <p:spPr>
          <a:xfrm>
            <a:off x="513818" y="4704309"/>
            <a:ext cx="211019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2000">
                <a:solidFill>
                  <a:schemeClr val="dk1"/>
                </a:solidFill>
                <a:latin typeface="Calibri"/>
                <a:ea typeface="Calibri"/>
                <a:cs typeface="Calibri"/>
                <a:sym typeface="Calibri"/>
              </a:rPr>
              <a:t>Normativa Italiana</a:t>
            </a:r>
            <a:endParaRPr sz="2000">
              <a:solidFill>
                <a:schemeClr val="dk1"/>
              </a:solidFill>
              <a:latin typeface="Calibri"/>
              <a:ea typeface="Calibri"/>
              <a:cs typeface="Calibri"/>
              <a:sym typeface="Calibri"/>
            </a:endParaRPr>
          </a:p>
        </p:txBody>
      </p:sp>
      <p:sp>
        <p:nvSpPr>
          <p:cNvPr id="374" name="Google Shape;374;p23"/>
          <p:cNvSpPr txBox="1"/>
          <p:nvPr/>
        </p:nvSpPr>
        <p:spPr>
          <a:xfrm>
            <a:off x="6863447" y="4791939"/>
            <a:ext cx="1287532"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2013</a:t>
            </a:r>
            <a:endParaRPr sz="1200">
              <a:solidFill>
                <a:schemeClr val="dk1"/>
              </a:solidFill>
              <a:latin typeface="Calibri"/>
              <a:ea typeface="Calibri"/>
              <a:cs typeface="Calibri"/>
              <a:sym typeface="Calibri"/>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DL 12 Luglio 2013</a:t>
            </a:r>
            <a:endParaRPr sz="1200">
              <a:solidFill>
                <a:schemeClr val="dk1"/>
              </a:solidFill>
              <a:latin typeface="Calibri"/>
              <a:ea typeface="Calibri"/>
              <a:cs typeface="Calibri"/>
              <a:sym typeface="Calibri"/>
            </a:endParaRPr>
          </a:p>
        </p:txBody>
      </p:sp>
      <p:sp>
        <p:nvSpPr>
          <p:cNvPr id="375" name="Google Shape;375;p23"/>
          <p:cNvSpPr txBox="1"/>
          <p:nvPr/>
        </p:nvSpPr>
        <p:spPr>
          <a:xfrm>
            <a:off x="457200" y="58071"/>
            <a:ext cx="8229600" cy="1143000"/>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4400"/>
              <a:buFont typeface="Calibri"/>
              <a:buNone/>
            </a:pPr>
            <a:r>
              <a:rPr lang="it-IT" sz="4400">
                <a:solidFill>
                  <a:schemeClr val="dk1"/>
                </a:solidFill>
                <a:latin typeface="Calibri"/>
                <a:ea typeface="Calibri"/>
                <a:cs typeface="Calibri"/>
                <a:sym typeface="Calibri"/>
              </a:rPr>
              <a:t>Panorama Legislativo</a:t>
            </a:r>
            <a:endParaRPr sz="4400">
              <a:solidFill>
                <a:schemeClr val="dk1"/>
              </a:solidFill>
              <a:latin typeface="Calibri"/>
              <a:ea typeface="Calibri"/>
              <a:cs typeface="Calibri"/>
              <a:sym typeface="Calibri"/>
            </a:endParaRPr>
          </a:p>
        </p:txBody>
      </p:sp>
      <p:sp>
        <p:nvSpPr>
          <p:cNvPr id="376" name="Google Shape;376;p23"/>
          <p:cNvSpPr txBox="1"/>
          <p:nvPr/>
        </p:nvSpPr>
        <p:spPr>
          <a:xfrm>
            <a:off x="435109" y="1275977"/>
            <a:ext cx="283116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2000">
                <a:solidFill>
                  <a:schemeClr val="dk1"/>
                </a:solidFill>
                <a:latin typeface="Calibri"/>
                <a:ea typeface="Calibri"/>
                <a:cs typeface="Calibri"/>
                <a:sym typeface="Calibri"/>
              </a:rPr>
              <a:t>Normativa internazionale</a:t>
            </a:r>
            <a:endParaRPr sz="2000">
              <a:solidFill>
                <a:schemeClr val="dk1"/>
              </a:solidFill>
              <a:latin typeface="Calibri"/>
              <a:ea typeface="Calibri"/>
              <a:cs typeface="Calibri"/>
              <a:sym typeface="Calibri"/>
            </a:endParaRPr>
          </a:p>
        </p:txBody>
      </p:sp>
      <p:sp>
        <p:nvSpPr>
          <p:cNvPr id="377" name="Google Shape;377;p23"/>
          <p:cNvSpPr txBox="1"/>
          <p:nvPr/>
        </p:nvSpPr>
        <p:spPr>
          <a:xfrm>
            <a:off x="4336334" y="3636843"/>
            <a:ext cx="132600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Raccomandazione</a:t>
            </a:r>
            <a:endParaRPr sz="1200">
              <a:solidFill>
                <a:schemeClr val="dk1"/>
              </a:solidFill>
              <a:latin typeface="Calibri"/>
              <a:ea typeface="Calibri"/>
              <a:cs typeface="Calibri"/>
              <a:sym typeface="Calibri"/>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23 Luglio 2003</a:t>
            </a:r>
            <a:endParaRPr sz="1200">
              <a:solidFill>
                <a:schemeClr val="dk1"/>
              </a:solidFill>
              <a:latin typeface="Calibri"/>
              <a:ea typeface="Calibri"/>
              <a:cs typeface="Calibri"/>
              <a:sym typeface="Calibri"/>
            </a:endParaRPr>
          </a:p>
        </p:txBody>
      </p:sp>
      <p:sp>
        <p:nvSpPr>
          <p:cNvPr id="378" name="Google Shape;378;p23"/>
          <p:cNvSpPr txBox="1"/>
          <p:nvPr/>
        </p:nvSpPr>
        <p:spPr>
          <a:xfrm>
            <a:off x="3899966" y="4151719"/>
            <a:ext cx="1060056"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Regolamento</a:t>
            </a:r>
            <a:endParaRPr sz="1200">
              <a:solidFill>
                <a:schemeClr val="dk1"/>
              </a:solidFill>
              <a:latin typeface="Calibri"/>
              <a:ea typeface="Calibri"/>
              <a:cs typeface="Calibri"/>
              <a:sym typeface="Calibri"/>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CE 178/2002</a:t>
            </a:r>
            <a:endParaRPr sz="1200">
              <a:solidFill>
                <a:schemeClr val="dk1"/>
              </a:solidFill>
              <a:latin typeface="Calibri"/>
              <a:ea typeface="Calibri"/>
              <a:cs typeface="Calibri"/>
              <a:sym typeface="Calibri"/>
            </a:endParaRPr>
          </a:p>
        </p:txBody>
      </p:sp>
      <p:sp>
        <p:nvSpPr>
          <p:cNvPr id="379" name="Google Shape;379;p23"/>
          <p:cNvSpPr txBox="1"/>
          <p:nvPr/>
        </p:nvSpPr>
        <p:spPr>
          <a:xfrm>
            <a:off x="6337854" y="3169483"/>
            <a:ext cx="132600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Raccomandazione</a:t>
            </a:r>
            <a:endParaRPr sz="1200">
              <a:solidFill>
                <a:schemeClr val="dk1"/>
              </a:solidFill>
              <a:latin typeface="Calibri"/>
              <a:ea typeface="Calibri"/>
              <a:cs typeface="Calibri"/>
              <a:sym typeface="Calibri"/>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13 Luglio 2010</a:t>
            </a:r>
            <a:endParaRPr sz="1200">
              <a:solidFill>
                <a:schemeClr val="dk1"/>
              </a:solidFill>
              <a:latin typeface="Calibri"/>
              <a:ea typeface="Calibri"/>
              <a:cs typeface="Calibri"/>
              <a:sym typeface="Calibri"/>
            </a:endParaRPr>
          </a:p>
        </p:txBody>
      </p:sp>
      <p:sp>
        <p:nvSpPr>
          <p:cNvPr id="380" name="Google Shape;380;p23"/>
          <p:cNvSpPr txBox="1"/>
          <p:nvPr/>
        </p:nvSpPr>
        <p:spPr>
          <a:xfrm>
            <a:off x="7815050" y="3633996"/>
            <a:ext cx="1006706"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Direttiva</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2015/412/CE</a:t>
            </a:r>
            <a:endParaRPr/>
          </a:p>
        </p:txBody>
      </p:sp>
      <p:sp>
        <p:nvSpPr>
          <p:cNvPr id="381" name="Google Shape;381;p23"/>
          <p:cNvSpPr txBox="1"/>
          <p:nvPr/>
        </p:nvSpPr>
        <p:spPr>
          <a:xfrm>
            <a:off x="7440929" y="5340828"/>
            <a:ext cx="1223412"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2015</a:t>
            </a:r>
            <a:endParaRPr sz="1200">
              <a:solidFill>
                <a:schemeClr val="dk1"/>
              </a:solidFill>
              <a:latin typeface="Calibri"/>
              <a:ea typeface="Calibri"/>
              <a:cs typeface="Calibri"/>
              <a:sym typeface="Calibri"/>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L’Italia recepisce</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la direttiva</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2015/412/CE</a:t>
            </a:r>
            <a:endParaRPr sz="12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pic>
        <p:nvPicPr>
          <p:cNvPr id="386" name="Google Shape;386;p24"/>
          <p:cNvPicPr preferRelativeResize="0"/>
          <p:nvPr/>
        </p:nvPicPr>
        <p:blipFill rotWithShape="1">
          <a:blip r:embed="rId3">
            <a:alphaModFix/>
          </a:blip>
          <a:srcRect b="0" l="0" r="0" t="61375"/>
          <a:stretch/>
        </p:blipFill>
        <p:spPr>
          <a:xfrm>
            <a:off x="1046480" y="5185776"/>
            <a:ext cx="7047625" cy="1495829"/>
          </a:xfrm>
          <a:prstGeom prst="rect">
            <a:avLst/>
          </a:prstGeom>
          <a:noFill/>
          <a:ln>
            <a:noFill/>
          </a:ln>
        </p:spPr>
      </p:pic>
      <p:pic>
        <p:nvPicPr>
          <p:cNvPr id="387" name="Google Shape;387;p24"/>
          <p:cNvPicPr preferRelativeResize="0"/>
          <p:nvPr/>
        </p:nvPicPr>
        <p:blipFill rotWithShape="1">
          <a:blip r:embed="rId3">
            <a:alphaModFix/>
          </a:blip>
          <a:srcRect b="93732" l="0" r="0" t="0"/>
          <a:stretch/>
        </p:blipFill>
        <p:spPr>
          <a:xfrm>
            <a:off x="1046480" y="5027192"/>
            <a:ext cx="7047625" cy="242752"/>
          </a:xfrm>
          <a:prstGeom prst="rect">
            <a:avLst/>
          </a:prstGeom>
          <a:noFill/>
          <a:ln>
            <a:noFill/>
          </a:ln>
        </p:spPr>
      </p:pic>
      <p:sp>
        <p:nvSpPr>
          <p:cNvPr id="388" name="Google Shape;388;p24"/>
          <p:cNvSpPr txBox="1"/>
          <p:nvPr/>
        </p:nvSpPr>
        <p:spPr>
          <a:xfrm>
            <a:off x="4706226" y="4049529"/>
            <a:ext cx="4132974" cy="861774"/>
          </a:xfrm>
          <a:prstGeom prst="rect">
            <a:avLst/>
          </a:prstGeom>
          <a:noFill/>
          <a:ln>
            <a:noFill/>
          </a:ln>
        </p:spPr>
        <p:txBody>
          <a:bodyPr anchorCtr="0" anchor="t" bIns="45700" lIns="91425" spcFirstLastPara="1" rIns="91425" wrap="square" tIns="45700">
            <a:spAutoFit/>
          </a:bodyPr>
          <a:lstStyle/>
          <a:p>
            <a:pPr indent="-63500" lvl="0" marL="0" marR="0" rtl="0" algn="just">
              <a:spcBef>
                <a:spcPts val="0"/>
              </a:spcBef>
              <a:spcAft>
                <a:spcPts val="0"/>
              </a:spcAft>
              <a:buClr>
                <a:schemeClr val="dk1"/>
              </a:buClr>
              <a:buSzPts val="1000"/>
              <a:buFont typeface="Calibri"/>
              <a:buChar char="•"/>
            </a:pPr>
            <a:r>
              <a:rPr lang="it-IT" sz="1000">
                <a:solidFill>
                  <a:schemeClr val="dk1"/>
                </a:solidFill>
                <a:latin typeface="Calibri"/>
                <a:ea typeface="Calibri"/>
                <a:cs typeface="Calibri"/>
                <a:sym typeface="Calibri"/>
              </a:rPr>
              <a:t>   Il Paese importatore, a seconda della legislazione nazionale, può effettuare delle analisi scientifiche e valutare il grado di rischio che comporterebbe l'importazione di ciascun OGM (Risk Assessment). Sulla base di fondate prove scientifiche, il Paese importatore può rifiutare l'importazione dell'OGM considerato a rischio.</a:t>
            </a:r>
            <a:endParaRPr/>
          </a:p>
        </p:txBody>
      </p:sp>
      <p:sp>
        <p:nvSpPr>
          <p:cNvPr id="389" name="Google Shape;389;p24"/>
          <p:cNvSpPr txBox="1"/>
          <p:nvPr/>
        </p:nvSpPr>
        <p:spPr>
          <a:xfrm>
            <a:off x="401320" y="4065072"/>
            <a:ext cx="3164840" cy="553998"/>
          </a:xfrm>
          <a:prstGeom prst="rect">
            <a:avLst/>
          </a:prstGeom>
          <a:noFill/>
          <a:ln>
            <a:noFill/>
          </a:ln>
        </p:spPr>
        <p:txBody>
          <a:bodyPr anchorCtr="0" anchor="t" bIns="45700" lIns="91425" spcFirstLastPara="1" rIns="91425" wrap="square" tIns="45700">
            <a:spAutoFit/>
          </a:bodyPr>
          <a:lstStyle/>
          <a:p>
            <a:pPr indent="-63500" lvl="0" marL="0" marR="0" rtl="0" algn="just">
              <a:spcBef>
                <a:spcPts val="0"/>
              </a:spcBef>
              <a:spcAft>
                <a:spcPts val="0"/>
              </a:spcAft>
              <a:buClr>
                <a:schemeClr val="dk1"/>
              </a:buClr>
              <a:buSzPts val="1000"/>
              <a:buFont typeface="Calibri"/>
              <a:buChar char="•"/>
            </a:pPr>
            <a:r>
              <a:rPr lang="it-IT" sz="1000">
                <a:solidFill>
                  <a:schemeClr val="dk1"/>
                </a:solidFill>
                <a:latin typeface="Calibri"/>
                <a:ea typeface="Calibri"/>
                <a:cs typeface="Calibri"/>
                <a:sym typeface="Calibri"/>
              </a:rPr>
              <a:t>   Il Paese esportatore, attraverso una Notifica scritta, deve informare il paese importatore dell'intenzione di trasferire uno o più specifici OGM</a:t>
            </a:r>
            <a:endParaRPr/>
          </a:p>
        </p:txBody>
      </p:sp>
      <p:grpSp>
        <p:nvGrpSpPr>
          <p:cNvPr id="390" name="Google Shape;390;p24"/>
          <p:cNvGrpSpPr/>
          <p:nvPr/>
        </p:nvGrpSpPr>
        <p:grpSpPr>
          <a:xfrm>
            <a:off x="941150" y="980071"/>
            <a:ext cx="7249080" cy="1504582"/>
            <a:chOff x="0" y="1335670"/>
            <a:chExt cx="9154160" cy="1950758"/>
          </a:xfrm>
        </p:grpSpPr>
        <p:pic>
          <p:nvPicPr>
            <p:cNvPr id="391" name="Google Shape;391;p24"/>
            <p:cNvPicPr preferRelativeResize="0"/>
            <p:nvPr/>
          </p:nvPicPr>
          <p:blipFill rotWithShape="1">
            <a:blip r:embed="rId4">
              <a:alphaModFix/>
            </a:blip>
            <a:srcRect b="4974" l="0" r="0" t="0"/>
            <a:stretch/>
          </p:blipFill>
          <p:spPr>
            <a:xfrm>
              <a:off x="0" y="1335670"/>
              <a:ext cx="9144000" cy="1371972"/>
            </a:xfrm>
            <a:prstGeom prst="rect">
              <a:avLst/>
            </a:prstGeom>
            <a:noFill/>
            <a:ln>
              <a:noFill/>
            </a:ln>
          </p:spPr>
        </p:pic>
        <p:pic>
          <p:nvPicPr>
            <p:cNvPr id="392" name="Google Shape;392;p24"/>
            <p:cNvPicPr preferRelativeResize="0"/>
            <p:nvPr/>
          </p:nvPicPr>
          <p:blipFill rotWithShape="1">
            <a:blip r:embed="rId5">
              <a:alphaModFix/>
            </a:blip>
            <a:srcRect b="0" l="0" r="0" t="0"/>
            <a:stretch/>
          </p:blipFill>
          <p:spPr>
            <a:xfrm>
              <a:off x="10160" y="2694218"/>
              <a:ext cx="9144000" cy="592210"/>
            </a:xfrm>
            <a:prstGeom prst="rect">
              <a:avLst/>
            </a:prstGeom>
            <a:noFill/>
            <a:ln>
              <a:noFill/>
            </a:ln>
          </p:spPr>
        </p:pic>
      </p:grpSp>
      <p:pic>
        <p:nvPicPr>
          <p:cNvPr id="393" name="Google Shape;393;p24"/>
          <p:cNvPicPr preferRelativeResize="0"/>
          <p:nvPr/>
        </p:nvPicPr>
        <p:blipFill rotWithShape="1">
          <a:blip r:embed="rId6">
            <a:alphaModFix/>
          </a:blip>
          <a:srcRect b="0" l="0" r="0" t="0"/>
          <a:stretch/>
        </p:blipFill>
        <p:spPr>
          <a:xfrm>
            <a:off x="1055370" y="18143"/>
            <a:ext cx="7033260" cy="815450"/>
          </a:xfrm>
          <a:prstGeom prst="rect">
            <a:avLst/>
          </a:prstGeom>
          <a:noFill/>
          <a:ln>
            <a:noFill/>
          </a:ln>
        </p:spPr>
      </p:pic>
      <p:sp>
        <p:nvSpPr>
          <p:cNvPr id="394" name="Google Shape;394;p24"/>
          <p:cNvSpPr txBox="1"/>
          <p:nvPr/>
        </p:nvSpPr>
        <p:spPr>
          <a:xfrm>
            <a:off x="6886070" y="454696"/>
            <a:ext cx="113144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400">
                <a:solidFill>
                  <a:schemeClr val="dk1"/>
                </a:solidFill>
                <a:latin typeface="Calibri"/>
                <a:ea typeface="Calibri"/>
                <a:cs typeface="Calibri"/>
                <a:sym typeface="Calibri"/>
              </a:rPr>
              <a:t>(29-01-2000)</a:t>
            </a:r>
            <a:endParaRPr/>
          </a:p>
        </p:txBody>
      </p:sp>
      <p:sp>
        <p:nvSpPr>
          <p:cNvPr id="395" name="Google Shape;395;p24"/>
          <p:cNvSpPr/>
          <p:nvPr/>
        </p:nvSpPr>
        <p:spPr>
          <a:xfrm>
            <a:off x="2290074" y="2885440"/>
            <a:ext cx="1789430" cy="1041703"/>
          </a:xfrm>
          <a:prstGeom prst="chevron">
            <a:avLst>
              <a:gd fmla="val 50000" name="adj"/>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96" name="Google Shape;396;p24"/>
          <p:cNvSpPr/>
          <p:nvPr/>
        </p:nvSpPr>
        <p:spPr>
          <a:xfrm>
            <a:off x="3684400" y="2885440"/>
            <a:ext cx="1789430" cy="1041703"/>
          </a:xfrm>
          <a:prstGeom prst="chevron">
            <a:avLst>
              <a:gd fmla="val 50000" name="adj"/>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97" name="Google Shape;397;p24"/>
          <p:cNvSpPr/>
          <p:nvPr/>
        </p:nvSpPr>
        <p:spPr>
          <a:xfrm>
            <a:off x="5096640" y="2885440"/>
            <a:ext cx="1789430" cy="1041703"/>
          </a:xfrm>
          <a:prstGeom prst="chevron">
            <a:avLst>
              <a:gd fmla="val 50000" name="adj"/>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98" name="Google Shape;398;p24"/>
          <p:cNvSpPr txBox="1"/>
          <p:nvPr/>
        </p:nvSpPr>
        <p:spPr>
          <a:xfrm>
            <a:off x="2918854" y="3252688"/>
            <a:ext cx="879493"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400">
                <a:solidFill>
                  <a:schemeClr val="dk1"/>
                </a:solidFill>
                <a:latin typeface="Calibri"/>
                <a:ea typeface="Calibri"/>
                <a:cs typeface="Calibri"/>
                <a:sym typeface="Calibri"/>
              </a:rPr>
              <a:t>NOTIFICA</a:t>
            </a:r>
            <a:endParaRPr sz="1400">
              <a:solidFill>
                <a:schemeClr val="dk1"/>
              </a:solidFill>
              <a:latin typeface="Calibri"/>
              <a:ea typeface="Calibri"/>
              <a:cs typeface="Calibri"/>
              <a:sym typeface="Calibri"/>
            </a:endParaRPr>
          </a:p>
        </p:txBody>
      </p:sp>
      <p:sp>
        <p:nvSpPr>
          <p:cNvPr id="399" name="Google Shape;399;p24"/>
          <p:cNvSpPr txBox="1"/>
          <p:nvPr/>
        </p:nvSpPr>
        <p:spPr>
          <a:xfrm>
            <a:off x="4209174" y="3151088"/>
            <a:ext cx="1159292"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400">
                <a:solidFill>
                  <a:schemeClr val="dk1"/>
                </a:solidFill>
                <a:latin typeface="Calibri"/>
                <a:ea typeface="Calibri"/>
                <a:cs typeface="Calibri"/>
                <a:sym typeface="Calibri"/>
              </a:rPr>
              <a:t>RISK</a:t>
            </a:r>
            <a:endParaRPr/>
          </a:p>
          <a:p>
            <a:pPr indent="0" lvl="0" marL="0" marR="0" rtl="0" algn="ctr">
              <a:spcBef>
                <a:spcPts val="0"/>
              </a:spcBef>
              <a:spcAft>
                <a:spcPts val="0"/>
              </a:spcAft>
              <a:buNone/>
            </a:pPr>
            <a:r>
              <a:rPr lang="it-IT" sz="1400">
                <a:solidFill>
                  <a:schemeClr val="dk1"/>
                </a:solidFill>
                <a:latin typeface="Calibri"/>
                <a:ea typeface="Calibri"/>
                <a:cs typeface="Calibri"/>
                <a:sym typeface="Calibri"/>
              </a:rPr>
              <a:t>ASSESSMENT</a:t>
            </a:r>
            <a:endParaRPr sz="1400">
              <a:solidFill>
                <a:schemeClr val="dk1"/>
              </a:solidFill>
              <a:latin typeface="Calibri"/>
              <a:ea typeface="Calibri"/>
              <a:cs typeface="Calibri"/>
              <a:sym typeface="Calibri"/>
            </a:endParaRPr>
          </a:p>
        </p:txBody>
      </p:sp>
      <p:sp>
        <p:nvSpPr>
          <p:cNvPr id="400" name="Google Shape;400;p24"/>
          <p:cNvSpPr txBox="1"/>
          <p:nvPr/>
        </p:nvSpPr>
        <p:spPr>
          <a:xfrm>
            <a:off x="5694944" y="3252688"/>
            <a:ext cx="97390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400">
                <a:solidFill>
                  <a:schemeClr val="dk1"/>
                </a:solidFill>
                <a:latin typeface="Calibri"/>
                <a:ea typeface="Calibri"/>
                <a:cs typeface="Calibri"/>
                <a:sym typeface="Calibri"/>
              </a:rPr>
              <a:t>DECISIONE</a:t>
            </a:r>
            <a:endParaRPr sz="1400">
              <a:solidFill>
                <a:schemeClr val="dk1"/>
              </a:solidFill>
              <a:latin typeface="Calibri"/>
              <a:ea typeface="Calibri"/>
              <a:cs typeface="Calibri"/>
              <a:sym typeface="Calibri"/>
            </a:endParaRPr>
          </a:p>
        </p:txBody>
      </p:sp>
      <p:cxnSp>
        <p:nvCxnSpPr>
          <p:cNvPr id="401" name="Google Shape;401;p24"/>
          <p:cNvCxnSpPr>
            <a:stCxn id="395" idx="2"/>
            <a:endCxn id="389" idx="0"/>
          </p:cNvCxnSpPr>
          <p:nvPr/>
        </p:nvCxnSpPr>
        <p:spPr>
          <a:xfrm flipH="1">
            <a:off x="1983863" y="3927143"/>
            <a:ext cx="940500" cy="138000"/>
          </a:xfrm>
          <a:prstGeom prst="straightConnector1">
            <a:avLst/>
          </a:prstGeom>
          <a:noFill/>
          <a:ln cap="flat" cmpd="sng" w="12700">
            <a:solidFill>
              <a:schemeClr val="dk1"/>
            </a:solidFill>
            <a:prstDash val="solid"/>
            <a:round/>
            <a:headEnd len="sm" w="sm" type="none"/>
            <a:tailEnd len="sm" w="sm" type="none"/>
          </a:ln>
        </p:spPr>
      </p:cxnSp>
      <p:cxnSp>
        <p:nvCxnSpPr>
          <p:cNvPr id="402" name="Google Shape;402;p24"/>
          <p:cNvCxnSpPr>
            <a:stCxn id="388" idx="1"/>
            <a:endCxn id="396" idx="2"/>
          </p:cNvCxnSpPr>
          <p:nvPr/>
        </p:nvCxnSpPr>
        <p:spPr>
          <a:xfrm rot="10800000">
            <a:off x="4318626" y="3927216"/>
            <a:ext cx="387600" cy="553200"/>
          </a:xfrm>
          <a:prstGeom prst="straightConnector1">
            <a:avLst/>
          </a:prstGeom>
          <a:noFill/>
          <a:ln cap="flat" cmpd="sng" w="12700">
            <a:solidFill>
              <a:schemeClr val="dk1"/>
            </a:solidFill>
            <a:prstDash val="solid"/>
            <a:round/>
            <a:headEnd len="sm" w="sm" type="none"/>
            <a:tailEnd len="sm" w="sm" type="none"/>
          </a:ln>
        </p:spPr>
      </p:cxnSp>
      <p:sp>
        <p:nvSpPr>
          <p:cNvPr id="403" name="Google Shape;403;p24"/>
          <p:cNvSpPr txBox="1"/>
          <p:nvPr/>
        </p:nvSpPr>
        <p:spPr>
          <a:xfrm>
            <a:off x="833120" y="3252688"/>
            <a:ext cx="110799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400">
                <a:solidFill>
                  <a:schemeClr val="dk1"/>
                </a:solidFill>
                <a:latin typeface="Calibri"/>
                <a:ea typeface="Calibri"/>
                <a:cs typeface="Calibri"/>
                <a:sym typeface="Calibri"/>
              </a:rPr>
              <a:t>PROCEDURA</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25"/>
          <p:cNvSpPr/>
          <p:nvPr/>
        </p:nvSpPr>
        <p:spPr>
          <a:xfrm>
            <a:off x="0" y="-228600"/>
            <a:ext cx="91440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it-IT" sz="2800">
                <a:solidFill>
                  <a:srgbClr val="000000"/>
                </a:solidFill>
                <a:latin typeface="Calibri"/>
                <a:ea typeface="Calibri"/>
                <a:cs typeface="Calibri"/>
                <a:sym typeface="Calibri"/>
              </a:rPr>
              <a:t>Panorama Legislativo… definizione di OGM</a:t>
            </a:r>
            <a:endParaRPr/>
          </a:p>
        </p:txBody>
      </p:sp>
      <p:grpSp>
        <p:nvGrpSpPr>
          <p:cNvPr id="410" name="Google Shape;410;p25"/>
          <p:cNvGrpSpPr/>
          <p:nvPr/>
        </p:nvGrpSpPr>
        <p:grpSpPr>
          <a:xfrm>
            <a:off x="0" y="685800"/>
            <a:ext cx="9067800" cy="6105525"/>
            <a:chOff x="0" y="685800"/>
            <a:chExt cx="9067800" cy="6105525"/>
          </a:xfrm>
        </p:grpSpPr>
        <p:pic>
          <p:nvPicPr>
            <p:cNvPr id="411" name="Google Shape;411;p25"/>
            <p:cNvPicPr preferRelativeResize="0"/>
            <p:nvPr/>
          </p:nvPicPr>
          <p:blipFill rotWithShape="1">
            <a:blip r:embed="rId3">
              <a:alphaModFix/>
            </a:blip>
            <a:srcRect b="0" l="0" r="0" t="8444"/>
            <a:stretch/>
          </p:blipFill>
          <p:spPr>
            <a:xfrm>
              <a:off x="2089150" y="685800"/>
              <a:ext cx="4840288" cy="774700"/>
            </a:xfrm>
            <a:prstGeom prst="rect">
              <a:avLst/>
            </a:prstGeom>
            <a:noFill/>
            <a:ln>
              <a:noFill/>
            </a:ln>
          </p:spPr>
        </p:pic>
        <p:cxnSp>
          <p:nvCxnSpPr>
            <p:cNvPr id="412" name="Google Shape;412;p25"/>
            <p:cNvCxnSpPr/>
            <p:nvPr/>
          </p:nvCxnSpPr>
          <p:spPr>
            <a:xfrm rot="5400000">
              <a:off x="1306513" y="4219575"/>
              <a:ext cx="5143500" cy="0"/>
            </a:xfrm>
            <a:prstGeom prst="straightConnector1">
              <a:avLst/>
            </a:prstGeom>
            <a:noFill/>
            <a:ln cap="flat" cmpd="sng" w="9525">
              <a:solidFill>
                <a:schemeClr val="dk1"/>
              </a:solidFill>
              <a:prstDash val="solid"/>
              <a:round/>
              <a:headEnd len="sm" w="sm" type="none"/>
              <a:tailEnd len="sm" w="sm" type="none"/>
            </a:ln>
          </p:spPr>
        </p:cxnSp>
        <p:pic>
          <p:nvPicPr>
            <p:cNvPr id="413" name="Google Shape;413;p25"/>
            <p:cNvPicPr preferRelativeResize="0"/>
            <p:nvPr/>
          </p:nvPicPr>
          <p:blipFill rotWithShape="1">
            <a:blip r:embed="rId4">
              <a:alphaModFix/>
            </a:blip>
            <a:srcRect b="0" l="0" r="0" t="0"/>
            <a:stretch/>
          </p:blipFill>
          <p:spPr>
            <a:xfrm>
              <a:off x="228600" y="1600200"/>
              <a:ext cx="3505200" cy="2166938"/>
            </a:xfrm>
            <a:prstGeom prst="rect">
              <a:avLst/>
            </a:prstGeom>
            <a:noFill/>
            <a:ln>
              <a:noFill/>
            </a:ln>
          </p:spPr>
        </p:pic>
        <p:pic>
          <p:nvPicPr>
            <p:cNvPr id="414" name="Google Shape;414;p25"/>
            <p:cNvPicPr preferRelativeResize="0"/>
            <p:nvPr/>
          </p:nvPicPr>
          <p:blipFill rotWithShape="1">
            <a:blip r:embed="rId5">
              <a:alphaModFix/>
            </a:blip>
            <a:srcRect b="0" l="0" r="0" t="0"/>
            <a:stretch/>
          </p:blipFill>
          <p:spPr>
            <a:xfrm>
              <a:off x="0" y="5334000"/>
              <a:ext cx="3733800" cy="1393825"/>
            </a:xfrm>
            <a:prstGeom prst="rect">
              <a:avLst/>
            </a:prstGeom>
            <a:noFill/>
            <a:ln>
              <a:noFill/>
            </a:ln>
          </p:spPr>
        </p:pic>
        <p:pic>
          <p:nvPicPr>
            <p:cNvPr id="415" name="Google Shape;415;p25"/>
            <p:cNvPicPr preferRelativeResize="0"/>
            <p:nvPr/>
          </p:nvPicPr>
          <p:blipFill rotWithShape="1">
            <a:blip r:embed="rId6">
              <a:alphaModFix/>
            </a:blip>
            <a:srcRect b="0" l="0" r="0" t="0"/>
            <a:stretch/>
          </p:blipFill>
          <p:spPr>
            <a:xfrm>
              <a:off x="228600" y="3810000"/>
              <a:ext cx="3352800" cy="1519238"/>
            </a:xfrm>
            <a:prstGeom prst="rect">
              <a:avLst/>
            </a:prstGeom>
            <a:noFill/>
            <a:ln>
              <a:noFill/>
            </a:ln>
          </p:spPr>
        </p:pic>
        <p:pic>
          <p:nvPicPr>
            <p:cNvPr id="416" name="Google Shape;416;p25"/>
            <p:cNvPicPr preferRelativeResize="0"/>
            <p:nvPr/>
          </p:nvPicPr>
          <p:blipFill rotWithShape="1">
            <a:blip r:embed="rId7">
              <a:alphaModFix/>
            </a:blip>
            <a:srcRect b="0" l="0" r="0" t="0"/>
            <a:stretch/>
          </p:blipFill>
          <p:spPr>
            <a:xfrm>
              <a:off x="3962400" y="1524000"/>
              <a:ext cx="5105400" cy="3906838"/>
            </a:xfrm>
            <a:prstGeom prst="rect">
              <a:avLst/>
            </a:prstGeom>
            <a:noFill/>
            <a:ln>
              <a:noFill/>
            </a:ln>
          </p:spPr>
        </p:pic>
        <p:pic>
          <p:nvPicPr>
            <p:cNvPr id="417" name="Google Shape;417;p25"/>
            <p:cNvPicPr preferRelativeResize="0"/>
            <p:nvPr/>
          </p:nvPicPr>
          <p:blipFill rotWithShape="1">
            <a:blip r:embed="rId8">
              <a:alphaModFix/>
            </a:blip>
            <a:srcRect b="0" l="0" r="0" t="0"/>
            <a:stretch/>
          </p:blipFill>
          <p:spPr>
            <a:xfrm>
              <a:off x="3962400" y="4953000"/>
              <a:ext cx="5105400" cy="1771650"/>
            </a:xfrm>
            <a:prstGeom prst="rect">
              <a:avLst/>
            </a:prstGeom>
            <a:noFill/>
            <a:ln>
              <a:noFill/>
            </a:ln>
          </p:spPr>
        </p:pic>
      </p:grpSp>
      <p:pic>
        <p:nvPicPr>
          <p:cNvPr id="418" name="Google Shape;418;p25"/>
          <p:cNvPicPr preferRelativeResize="0"/>
          <p:nvPr/>
        </p:nvPicPr>
        <p:blipFill rotWithShape="1">
          <a:blip r:embed="rId9">
            <a:alphaModFix/>
          </a:blip>
          <a:srcRect b="0" l="0" r="0" t="0"/>
          <a:stretch/>
        </p:blipFill>
        <p:spPr>
          <a:xfrm rot="-1851297">
            <a:off x="635000" y="2655982"/>
            <a:ext cx="7874000" cy="1585229"/>
          </a:xfrm>
          <a:prstGeom prst="rect">
            <a:avLst/>
          </a:prstGeom>
          <a:noFill/>
          <a:ln>
            <a:noFill/>
          </a:ln>
          <a:effectLst>
            <a:outerShdw blurRad="50800" rotWithShape="0" algn="tl" dir="2700000" dist="38100">
              <a:srgbClr val="000000">
                <a:alpha val="42745"/>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8"/>
                                        </p:tgtEl>
                                        <p:attrNameLst>
                                          <p:attrName>style.visibility</p:attrName>
                                        </p:attrNameLst>
                                      </p:cBhvr>
                                      <p:to>
                                        <p:strVal val="visible"/>
                                      </p:to>
                                    </p:set>
                                    <p:animEffect filter="fade" transition="in">
                                      <p:cBhvr>
                                        <p:cTn dur="500"/>
                                        <p:tgtEl>
                                          <p:spTgt spid="4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26"/>
          <p:cNvSpPr txBox="1"/>
          <p:nvPr/>
        </p:nvSpPr>
        <p:spPr>
          <a:xfrm>
            <a:off x="970542" y="264986"/>
            <a:ext cx="7153561"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4400">
                <a:solidFill>
                  <a:schemeClr val="dk1"/>
                </a:solidFill>
                <a:latin typeface="Calibri"/>
                <a:ea typeface="Calibri"/>
                <a:cs typeface="Calibri"/>
                <a:sym typeface="Calibri"/>
              </a:rPr>
              <a:t>Articoli della direttiva 2001/18</a:t>
            </a:r>
            <a:endParaRPr sz="4400">
              <a:solidFill>
                <a:schemeClr val="dk1"/>
              </a:solidFill>
              <a:latin typeface="Calibri"/>
              <a:ea typeface="Calibri"/>
              <a:cs typeface="Calibri"/>
              <a:sym typeface="Calibri"/>
            </a:endParaRPr>
          </a:p>
        </p:txBody>
      </p:sp>
      <p:sp>
        <p:nvSpPr>
          <p:cNvPr id="424" name="Google Shape;424;p26"/>
          <p:cNvSpPr/>
          <p:nvPr/>
        </p:nvSpPr>
        <p:spPr>
          <a:xfrm>
            <a:off x="152400" y="1564107"/>
            <a:ext cx="9144000" cy="2746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1. Gli Stati membri, nel rispetto del principio precauzionale, provvedono…ad evitare effetti negativi sulla salute umana e sull'ambiente…</a:t>
            </a:r>
            <a:endParaRPr/>
          </a:p>
        </p:txBody>
      </p:sp>
      <p:sp>
        <p:nvSpPr>
          <p:cNvPr id="425" name="Google Shape;425;p26"/>
          <p:cNvSpPr txBox="1"/>
          <p:nvPr/>
        </p:nvSpPr>
        <p:spPr>
          <a:xfrm>
            <a:off x="152400" y="2356270"/>
            <a:ext cx="3798888" cy="27463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4. Gli Stati membri designano la o le autorità competenti…</a:t>
            </a:r>
            <a:endParaRPr/>
          </a:p>
        </p:txBody>
      </p:sp>
      <p:sp>
        <p:nvSpPr>
          <p:cNvPr id="426" name="Google Shape;426;p26"/>
          <p:cNvSpPr txBox="1"/>
          <p:nvPr/>
        </p:nvSpPr>
        <p:spPr>
          <a:xfrm>
            <a:off x="152400" y="1868907"/>
            <a:ext cx="9083675"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2. …Gli Stati membri della Commissione si assicurano che gli OGM che contengono geni che esprimono una resistenza agli antibiotici utilizzati per trattamenti medici o veterinari siano presi in particolare considerazione…</a:t>
            </a:r>
            <a:endParaRPr/>
          </a:p>
        </p:txBody>
      </p:sp>
      <p:sp>
        <p:nvSpPr>
          <p:cNvPr id="427" name="Google Shape;427;p26"/>
          <p:cNvSpPr txBox="1"/>
          <p:nvPr/>
        </p:nvSpPr>
        <p:spPr>
          <a:xfrm>
            <a:off x="76200" y="1194220"/>
            <a:ext cx="2135188"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Art. 4    Obblighi generali</a:t>
            </a:r>
            <a:endParaRPr/>
          </a:p>
        </p:txBody>
      </p:sp>
      <p:sp>
        <p:nvSpPr>
          <p:cNvPr id="428" name="Google Shape;428;p26"/>
          <p:cNvSpPr txBox="1"/>
          <p:nvPr/>
        </p:nvSpPr>
        <p:spPr>
          <a:xfrm>
            <a:off x="76200" y="2783307"/>
            <a:ext cx="3625850"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Art. 6    Procedura normale di autorizzazione</a:t>
            </a:r>
            <a:endParaRPr/>
          </a:p>
        </p:txBody>
      </p:sp>
      <p:sp>
        <p:nvSpPr>
          <p:cNvPr id="429" name="Google Shape;429;p26"/>
          <p:cNvSpPr/>
          <p:nvPr/>
        </p:nvSpPr>
        <p:spPr>
          <a:xfrm>
            <a:off x="152400" y="3164307"/>
            <a:ext cx="9144000"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1. …chiunque intenda effettuare un'emissione di un OGM o di una combinazione di OGM è tenuto a presentare preventivamente una notifica all'autorità competente dello Stato membro sul cui territorio avverrà l'emissione.</a:t>
            </a:r>
            <a:endParaRPr/>
          </a:p>
        </p:txBody>
      </p:sp>
      <p:sp>
        <p:nvSpPr>
          <p:cNvPr id="430" name="Google Shape;430;p26"/>
          <p:cNvSpPr/>
          <p:nvPr/>
        </p:nvSpPr>
        <p:spPr>
          <a:xfrm>
            <a:off x="152400" y="3621507"/>
            <a:ext cx="8991600" cy="28368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2. La notifica di cui al paragrafo 1 comprende:   </a:t>
            </a:r>
            <a:r>
              <a:rPr b="1" lang="it-IT" sz="1200">
                <a:solidFill>
                  <a:schemeClr val="dk1"/>
                </a:solidFill>
                <a:latin typeface="Calibri"/>
                <a:ea typeface="Calibri"/>
                <a:cs typeface="Calibri"/>
                <a:sym typeface="Calibri"/>
              </a:rPr>
              <a:t>a) un fascicolo tecnico contenente le informazioni di cui all'allegato III necessarie per valutare il rischio ambientale connesso all'emissione deliberata di un OGM o di una combinazione di OGM, e in particolare:</a:t>
            </a:r>
            <a:endParaRPr/>
          </a:p>
          <a:p>
            <a:pPr indent="0" lvl="0" marL="0" marR="0" rtl="0" algn="l">
              <a:spcBef>
                <a:spcPts val="600"/>
              </a:spcBef>
              <a:spcAft>
                <a:spcPts val="0"/>
              </a:spcAft>
              <a:buNone/>
            </a:pPr>
            <a:r>
              <a:rPr lang="it-IT" sz="1200">
                <a:solidFill>
                  <a:schemeClr val="dk1"/>
                </a:solidFill>
                <a:latin typeface="Calibri"/>
                <a:ea typeface="Calibri"/>
                <a:cs typeface="Calibri"/>
                <a:sym typeface="Calibri"/>
              </a:rPr>
              <a:t>i) informazioni generali, comprese quelle relative al personale e alla formazione,</a:t>
            </a:r>
            <a:endParaRPr/>
          </a:p>
          <a:p>
            <a:pPr indent="0" lvl="0" marL="0" marR="0" rtl="0" algn="l">
              <a:spcBef>
                <a:spcPts val="600"/>
              </a:spcBef>
              <a:spcAft>
                <a:spcPts val="0"/>
              </a:spcAft>
              <a:buNone/>
            </a:pPr>
            <a:r>
              <a:rPr lang="it-IT" sz="1200">
                <a:solidFill>
                  <a:schemeClr val="dk1"/>
                </a:solidFill>
                <a:latin typeface="Calibri"/>
                <a:ea typeface="Calibri"/>
                <a:cs typeface="Calibri"/>
                <a:sym typeface="Calibri"/>
              </a:rPr>
              <a:t>ii) informazioni relative al o agli OGM,</a:t>
            </a:r>
            <a:endParaRPr/>
          </a:p>
          <a:p>
            <a:pPr indent="0" lvl="0" marL="0" marR="0" rtl="0" algn="l">
              <a:spcBef>
                <a:spcPts val="600"/>
              </a:spcBef>
              <a:spcAft>
                <a:spcPts val="0"/>
              </a:spcAft>
              <a:buNone/>
            </a:pPr>
            <a:r>
              <a:rPr lang="it-IT" sz="1200">
                <a:solidFill>
                  <a:schemeClr val="dk1"/>
                </a:solidFill>
                <a:latin typeface="Calibri"/>
                <a:ea typeface="Calibri"/>
                <a:cs typeface="Calibri"/>
                <a:sym typeface="Calibri"/>
              </a:rPr>
              <a:t>iii) informazioni relative alle condizioni di emissione e al potenziale ambiente ospite,</a:t>
            </a:r>
            <a:endParaRPr/>
          </a:p>
          <a:p>
            <a:pPr indent="0" lvl="0" marL="0" marR="0" rtl="0" algn="l">
              <a:spcBef>
                <a:spcPts val="600"/>
              </a:spcBef>
              <a:spcAft>
                <a:spcPts val="0"/>
              </a:spcAft>
              <a:buNone/>
            </a:pPr>
            <a:r>
              <a:rPr lang="it-IT" sz="1200">
                <a:solidFill>
                  <a:schemeClr val="dk1"/>
                </a:solidFill>
                <a:latin typeface="Calibri"/>
                <a:ea typeface="Calibri"/>
                <a:cs typeface="Calibri"/>
                <a:sym typeface="Calibri"/>
              </a:rPr>
              <a:t>iv) informazioni sulle interazioni tra OGM e ambiente,</a:t>
            </a:r>
            <a:endParaRPr/>
          </a:p>
          <a:p>
            <a:pPr indent="0" lvl="0" marL="0" marR="0" rtl="0" algn="l">
              <a:spcBef>
                <a:spcPts val="600"/>
              </a:spcBef>
              <a:spcAft>
                <a:spcPts val="0"/>
              </a:spcAft>
              <a:buNone/>
            </a:pPr>
            <a:r>
              <a:rPr lang="it-IT" sz="1200">
                <a:solidFill>
                  <a:schemeClr val="dk1"/>
                </a:solidFill>
                <a:latin typeface="Calibri"/>
                <a:ea typeface="Calibri"/>
                <a:cs typeface="Calibri"/>
                <a:sym typeface="Calibri"/>
              </a:rPr>
              <a:t>v) un piano di monitoraggio conforme alle pertinenti parti dell'allegato III e diretto a individuare gli effetti degli OGM sulla salute umana e sull'ambiente,</a:t>
            </a:r>
            <a:endParaRPr/>
          </a:p>
          <a:p>
            <a:pPr indent="0" lvl="0" marL="0" marR="0" rtl="0" algn="l">
              <a:spcBef>
                <a:spcPts val="600"/>
              </a:spcBef>
              <a:spcAft>
                <a:spcPts val="0"/>
              </a:spcAft>
              <a:buNone/>
            </a:pPr>
            <a:r>
              <a:rPr lang="it-IT" sz="1200">
                <a:solidFill>
                  <a:schemeClr val="dk1"/>
                </a:solidFill>
                <a:latin typeface="Calibri"/>
                <a:ea typeface="Calibri"/>
                <a:cs typeface="Calibri"/>
                <a:sym typeface="Calibri"/>
              </a:rPr>
              <a:t>vi) informazioni relative ai piani di controllo, ai metodi di inattivazione, al trattamento dei rifiuti e ai piani di intervento in caso di emergenza,</a:t>
            </a:r>
            <a:endParaRPr/>
          </a:p>
          <a:p>
            <a:pPr indent="0" lvl="0" marL="0" marR="0" rtl="0" algn="l">
              <a:spcBef>
                <a:spcPts val="600"/>
              </a:spcBef>
              <a:spcAft>
                <a:spcPts val="0"/>
              </a:spcAft>
              <a:buNone/>
            </a:pPr>
            <a:r>
              <a:rPr lang="it-IT" sz="1200">
                <a:solidFill>
                  <a:schemeClr val="dk1"/>
                </a:solidFill>
                <a:latin typeface="Calibri"/>
                <a:ea typeface="Calibri"/>
                <a:cs typeface="Calibri"/>
                <a:sym typeface="Calibri"/>
              </a:rPr>
              <a:t>vii) una sintesi del fascicolo,</a:t>
            </a:r>
            <a:endParaRPr/>
          </a:p>
          <a:p>
            <a:pPr indent="0" lvl="0" marL="0" marR="0" rtl="0" algn="l">
              <a:spcBef>
                <a:spcPts val="600"/>
              </a:spcBef>
              <a:spcAft>
                <a:spcPts val="0"/>
              </a:spcAft>
              <a:buNone/>
            </a:pPr>
            <a:r>
              <a:rPr b="1" lang="it-IT" sz="1200">
                <a:solidFill>
                  <a:schemeClr val="dk1"/>
                </a:solidFill>
                <a:latin typeface="Calibri"/>
                <a:ea typeface="Calibri"/>
                <a:cs typeface="Calibri"/>
                <a:sym typeface="Calibri"/>
              </a:rPr>
              <a:t>b) la valutazione del rischio ambientale…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27"/>
          <p:cNvSpPr txBox="1"/>
          <p:nvPr/>
        </p:nvSpPr>
        <p:spPr>
          <a:xfrm>
            <a:off x="250825" y="419100"/>
            <a:ext cx="3744913" cy="1311275"/>
          </a:xfrm>
          <a:prstGeom prst="rect">
            <a:avLst/>
          </a:prstGeom>
          <a:noFill/>
          <a:ln>
            <a:noFill/>
          </a:ln>
        </p:spPr>
        <p:txBody>
          <a:bodyPr anchorCtr="0" anchor="t" bIns="45700" lIns="91425" spcFirstLastPara="1" rIns="91425" wrap="square" tIns="45700">
            <a:spAutoFit/>
          </a:bodyPr>
          <a:lstStyle/>
          <a:p>
            <a:pPr indent="0" lvl="0" marL="0" marR="0" rtl="0" algn="ctr">
              <a:lnSpc>
                <a:spcPct val="125000"/>
              </a:lnSpc>
              <a:spcBef>
                <a:spcPts val="0"/>
              </a:spcBef>
              <a:spcAft>
                <a:spcPts val="0"/>
              </a:spcAft>
              <a:buNone/>
            </a:pPr>
            <a:r>
              <a:rPr lang="it-IT" sz="3200">
                <a:solidFill>
                  <a:srgbClr val="2D2DB9"/>
                </a:solidFill>
                <a:latin typeface="Comic Sans MS"/>
                <a:ea typeface="Comic Sans MS"/>
                <a:cs typeface="Comic Sans MS"/>
                <a:sym typeface="Comic Sans MS"/>
              </a:rPr>
              <a:t>Il doppio </a:t>
            </a:r>
            <a:r>
              <a:rPr lang="it-IT" sz="3200">
                <a:solidFill>
                  <a:srgbClr val="2D2DB9"/>
                </a:solidFill>
                <a:latin typeface="Calibri"/>
                <a:ea typeface="Calibri"/>
                <a:cs typeface="Calibri"/>
                <a:sym typeface="Calibri"/>
              </a:rPr>
              <a:t>standard</a:t>
            </a:r>
            <a:r>
              <a:rPr lang="it-IT" sz="3200">
                <a:solidFill>
                  <a:srgbClr val="2D2DB9"/>
                </a:solidFill>
                <a:latin typeface="Comic Sans MS"/>
                <a:ea typeface="Comic Sans MS"/>
                <a:cs typeface="Comic Sans MS"/>
                <a:sym typeface="Comic Sans MS"/>
              </a:rPr>
              <a:t> </a:t>
            </a:r>
            <a:r>
              <a:rPr lang="it-IT" sz="3200">
                <a:solidFill>
                  <a:srgbClr val="2D2DB9"/>
                </a:solidFill>
                <a:latin typeface="Calibri"/>
                <a:ea typeface="Calibri"/>
                <a:cs typeface="Calibri"/>
                <a:sym typeface="Calibri"/>
              </a:rPr>
              <a:t>della biosicurezza</a:t>
            </a:r>
            <a:endParaRPr/>
          </a:p>
        </p:txBody>
      </p:sp>
      <p:sp>
        <p:nvSpPr>
          <p:cNvPr id="437" name="Google Shape;437;p27"/>
          <p:cNvSpPr txBox="1"/>
          <p:nvPr/>
        </p:nvSpPr>
        <p:spPr>
          <a:xfrm>
            <a:off x="357188" y="2179638"/>
            <a:ext cx="3646487" cy="4057650"/>
          </a:xfrm>
          <a:prstGeom prst="rect">
            <a:avLst/>
          </a:prstGeom>
          <a:noFill/>
          <a:ln>
            <a:noFill/>
          </a:ln>
        </p:spPr>
        <p:txBody>
          <a:bodyPr anchorCtr="0" anchor="t" bIns="45700" lIns="91425" spcFirstLastPara="1" rIns="91425" wrap="square" tIns="45700">
            <a:spAutoFit/>
          </a:bodyPr>
          <a:lstStyle/>
          <a:p>
            <a:pPr indent="0" lvl="0" marL="0" marR="0" rtl="0" algn="just">
              <a:lnSpc>
                <a:spcPct val="125000"/>
              </a:lnSpc>
              <a:spcBef>
                <a:spcPts val="0"/>
              </a:spcBef>
              <a:spcAft>
                <a:spcPts val="0"/>
              </a:spcAft>
              <a:buNone/>
            </a:pPr>
            <a:r>
              <a:rPr b="1" lang="it-IT" sz="1800">
                <a:solidFill>
                  <a:srgbClr val="2D2DB9"/>
                </a:solidFill>
                <a:latin typeface="Calibri"/>
                <a:ea typeface="Calibri"/>
                <a:cs typeface="Calibri"/>
                <a:sym typeface="Calibri"/>
              </a:rPr>
              <a:t>SINISTRA</a:t>
            </a:r>
            <a:r>
              <a:rPr lang="it-IT" sz="1800">
                <a:solidFill>
                  <a:srgbClr val="2D2DB9"/>
                </a:solidFill>
                <a:latin typeface="Calibri"/>
                <a:ea typeface="Calibri"/>
                <a:cs typeface="Calibri"/>
                <a:sym typeface="Calibri"/>
              </a:rPr>
              <a:t>: </a:t>
            </a:r>
            <a:r>
              <a:rPr lang="it-IT" sz="1800">
                <a:solidFill>
                  <a:schemeClr val="dk1"/>
                </a:solidFill>
                <a:latin typeface="Calibri"/>
                <a:ea typeface="Calibri"/>
                <a:cs typeface="Calibri"/>
                <a:sym typeface="Calibri"/>
              </a:rPr>
              <a:t>i documenti necessari per ottenere l’autorizzazione per l’immissione al commercio di una varietà di lino OGM </a:t>
            </a:r>
            <a:r>
              <a:rPr lang="it-IT" sz="1800">
                <a:solidFill>
                  <a:srgbClr val="2D2DB9"/>
                </a:solidFill>
                <a:latin typeface="Calibri"/>
                <a:ea typeface="Calibri"/>
                <a:cs typeface="Calibri"/>
                <a:sym typeface="Calibri"/>
              </a:rPr>
              <a:t>in un solo paese</a:t>
            </a:r>
            <a:endParaRPr/>
          </a:p>
          <a:p>
            <a:pPr indent="0" lvl="0" marL="0" marR="0" rtl="0" algn="just">
              <a:lnSpc>
                <a:spcPct val="125000"/>
              </a:lnSpc>
              <a:spcBef>
                <a:spcPts val="900"/>
              </a:spcBef>
              <a:spcAft>
                <a:spcPts val="0"/>
              </a:spcAft>
              <a:buNone/>
            </a:pPr>
            <a:r>
              <a:rPr b="1" lang="it-IT" sz="1800">
                <a:solidFill>
                  <a:srgbClr val="2D2DB9"/>
                </a:solidFill>
                <a:latin typeface="Calibri"/>
                <a:ea typeface="Calibri"/>
                <a:cs typeface="Calibri"/>
                <a:sym typeface="Calibri"/>
              </a:rPr>
              <a:t>DESTRA</a:t>
            </a:r>
            <a:r>
              <a:rPr lang="it-IT" sz="1800">
                <a:solidFill>
                  <a:schemeClr val="lt1"/>
                </a:solidFill>
                <a:latin typeface="Calibri"/>
                <a:ea typeface="Calibri"/>
                <a:cs typeface="Calibri"/>
                <a:sym typeface="Calibri"/>
              </a:rPr>
              <a:t>: </a:t>
            </a:r>
            <a:r>
              <a:rPr lang="it-IT" sz="1800">
                <a:solidFill>
                  <a:schemeClr val="dk1"/>
                </a:solidFill>
                <a:latin typeface="Calibri"/>
                <a:ea typeface="Calibri"/>
                <a:cs typeface="Calibri"/>
                <a:sym typeface="Calibri"/>
              </a:rPr>
              <a:t>i documenti necessari per ottenere l’autorizzazione per l’immissione in commercio </a:t>
            </a:r>
            <a:r>
              <a:rPr lang="it-IT" sz="1800">
                <a:solidFill>
                  <a:srgbClr val="2D2DB9"/>
                </a:solidFill>
                <a:latin typeface="Calibri"/>
                <a:ea typeface="Calibri"/>
                <a:cs typeface="Calibri"/>
                <a:sym typeface="Calibri"/>
              </a:rPr>
              <a:t>in tutto il mondo </a:t>
            </a:r>
            <a:r>
              <a:rPr lang="it-IT" sz="1800">
                <a:solidFill>
                  <a:schemeClr val="dk1"/>
                </a:solidFill>
                <a:latin typeface="Calibri"/>
                <a:ea typeface="Calibri"/>
                <a:cs typeface="Calibri"/>
                <a:sym typeface="Calibri"/>
              </a:rPr>
              <a:t>di una varietà di lino geneticamente modificata con metodi “convenzionali”</a:t>
            </a:r>
            <a:endParaRPr/>
          </a:p>
          <a:p>
            <a:pPr indent="0" lvl="0" marL="0" marR="0" rtl="0" algn="just">
              <a:lnSpc>
                <a:spcPct val="125000"/>
              </a:lnSpc>
              <a:spcBef>
                <a:spcPts val="360"/>
              </a:spcBef>
              <a:spcAft>
                <a:spcPts val="0"/>
              </a:spcAft>
              <a:buNone/>
            </a:pPr>
            <a:r>
              <a:rPr lang="it-IT" sz="1800">
                <a:solidFill>
                  <a:schemeClr val="dk1"/>
                </a:solidFill>
                <a:latin typeface="Calibri"/>
                <a:ea typeface="Calibri"/>
                <a:cs typeface="Calibri"/>
                <a:sym typeface="Calibri"/>
              </a:rPr>
              <a:t>(Fonte Alan McHughen)</a:t>
            </a:r>
            <a:endParaRPr/>
          </a:p>
        </p:txBody>
      </p:sp>
      <p:pic>
        <p:nvPicPr>
          <p:cNvPr descr="hughen pila" id="438" name="Google Shape;438;p27"/>
          <p:cNvPicPr preferRelativeResize="0"/>
          <p:nvPr/>
        </p:nvPicPr>
        <p:blipFill rotWithShape="1">
          <a:blip r:embed="rId3">
            <a:alphaModFix/>
          </a:blip>
          <a:srcRect b="0" l="0" r="0" t="0"/>
          <a:stretch/>
        </p:blipFill>
        <p:spPr>
          <a:xfrm>
            <a:off x="4572000" y="404813"/>
            <a:ext cx="3938588" cy="6119812"/>
          </a:xfrm>
          <a:prstGeom prst="rect">
            <a:avLst/>
          </a:prstGeom>
          <a:noFill/>
          <a:ln cap="flat" cmpd="sng" w="12700">
            <a:solidFill>
              <a:schemeClr val="dk1"/>
            </a:solidFill>
            <a:prstDash val="solid"/>
            <a:miter lim="800000"/>
            <a:headEnd len="sm" w="sm" type="none"/>
            <a:tailEnd len="sm" w="sm" type="none"/>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28"/>
          <p:cNvSpPr txBox="1"/>
          <p:nvPr/>
        </p:nvSpPr>
        <p:spPr>
          <a:xfrm>
            <a:off x="970542" y="264986"/>
            <a:ext cx="7153561"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4400">
                <a:solidFill>
                  <a:schemeClr val="dk1"/>
                </a:solidFill>
                <a:latin typeface="Calibri"/>
                <a:ea typeface="Calibri"/>
                <a:cs typeface="Calibri"/>
                <a:sym typeface="Calibri"/>
              </a:rPr>
              <a:t>Articoli della direttiva 2001/18</a:t>
            </a:r>
            <a:endParaRPr sz="4400">
              <a:solidFill>
                <a:schemeClr val="dk1"/>
              </a:solidFill>
              <a:latin typeface="Calibri"/>
              <a:ea typeface="Calibri"/>
              <a:cs typeface="Calibri"/>
              <a:sym typeface="Calibri"/>
            </a:endParaRPr>
          </a:p>
        </p:txBody>
      </p:sp>
      <p:sp>
        <p:nvSpPr>
          <p:cNvPr id="444" name="Google Shape;444;p28"/>
          <p:cNvSpPr txBox="1"/>
          <p:nvPr/>
        </p:nvSpPr>
        <p:spPr>
          <a:xfrm>
            <a:off x="76200" y="1338598"/>
            <a:ext cx="4613275"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Art. 8    Trattamento delle modifiche e nuove informazioni</a:t>
            </a:r>
            <a:endParaRPr/>
          </a:p>
        </p:txBody>
      </p:sp>
      <p:sp>
        <p:nvSpPr>
          <p:cNvPr id="445" name="Google Shape;445;p28"/>
          <p:cNvSpPr txBox="1"/>
          <p:nvPr/>
        </p:nvSpPr>
        <p:spPr>
          <a:xfrm>
            <a:off x="76200" y="1708485"/>
            <a:ext cx="4081463"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Art. 9    Consultazione e informazione del pubblico </a:t>
            </a:r>
            <a:endParaRPr/>
          </a:p>
        </p:txBody>
      </p:sp>
      <p:sp>
        <p:nvSpPr>
          <p:cNvPr id="446" name="Google Shape;446;p28"/>
          <p:cNvSpPr txBox="1"/>
          <p:nvPr/>
        </p:nvSpPr>
        <p:spPr>
          <a:xfrm>
            <a:off x="76200" y="2089485"/>
            <a:ext cx="6238875"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Art. 12-20    Immissione in commercio di OGM come tali o contenuti in prodotti</a:t>
            </a:r>
            <a:endParaRPr/>
          </a:p>
        </p:txBody>
      </p:sp>
      <p:sp>
        <p:nvSpPr>
          <p:cNvPr id="447" name="Google Shape;447;p28"/>
          <p:cNvSpPr txBox="1"/>
          <p:nvPr/>
        </p:nvSpPr>
        <p:spPr>
          <a:xfrm>
            <a:off x="76200" y="2470485"/>
            <a:ext cx="1912938"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Art. 21    Etichettatura</a:t>
            </a:r>
            <a:endParaRPr/>
          </a:p>
        </p:txBody>
      </p:sp>
      <p:sp>
        <p:nvSpPr>
          <p:cNvPr id="448" name="Google Shape;448;p28"/>
          <p:cNvSpPr/>
          <p:nvPr/>
        </p:nvSpPr>
        <p:spPr>
          <a:xfrm>
            <a:off x="214313" y="2805448"/>
            <a:ext cx="8929687" cy="27463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2. …può essere fissata una soglia minima sotto la quale tali prodotti non devono essere etichettati</a:t>
            </a:r>
            <a:endParaRPr/>
          </a:p>
        </p:txBody>
      </p:sp>
      <p:sp>
        <p:nvSpPr>
          <p:cNvPr id="449" name="Google Shape;449;p28"/>
          <p:cNvSpPr txBox="1"/>
          <p:nvPr/>
        </p:nvSpPr>
        <p:spPr>
          <a:xfrm>
            <a:off x="76200" y="3186448"/>
            <a:ext cx="2362200"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Art. 22    Libera circolazione</a:t>
            </a:r>
            <a:endParaRPr/>
          </a:p>
        </p:txBody>
      </p:sp>
      <p:sp>
        <p:nvSpPr>
          <p:cNvPr id="450" name="Google Shape;450;p28"/>
          <p:cNvSpPr/>
          <p:nvPr/>
        </p:nvSpPr>
        <p:spPr>
          <a:xfrm>
            <a:off x="214313" y="3521410"/>
            <a:ext cx="8929687" cy="5492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Gli Stati membri non possono vietare, limitare o impedire l’immissione in commercio di OGM come tali o in prodotti conformi ai requisiti </a:t>
            </a:r>
            <a:endParaRPr/>
          </a:p>
          <a:p>
            <a:pPr indent="0" lvl="0" marL="0" marR="0" rtl="0" algn="l">
              <a:spcBef>
                <a:spcPts val="600"/>
              </a:spcBef>
              <a:spcAft>
                <a:spcPts val="0"/>
              </a:spcAft>
              <a:buNone/>
            </a:pPr>
            <a:r>
              <a:rPr lang="it-IT" sz="1200">
                <a:solidFill>
                  <a:schemeClr val="dk1"/>
                </a:solidFill>
                <a:latin typeface="Calibri"/>
                <a:ea typeface="Calibri"/>
                <a:cs typeface="Calibri"/>
                <a:sym typeface="Calibri"/>
              </a:rPr>
              <a:t>della presente direttiva </a:t>
            </a:r>
            <a:endParaRPr/>
          </a:p>
        </p:txBody>
      </p:sp>
      <p:sp>
        <p:nvSpPr>
          <p:cNvPr id="451" name="Google Shape;451;p28"/>
          <p:cNvSpPr txBox="1"/>
          <p:nvPr/>
        </p:nvSpPr>
        <p:spPr>
          <a:xfrm>
            <a:off x="76200" y="4211973"/>
            <a:ext cx="2771775"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Art. 23    Clausola di salvaguardia</a:t>
            </a:r>
            <a:endParaRPr/>
          </a:p>
        </p:txBody>
      </p:sp>
      <p:sp>
        <p:nvSpPr>
          <p:cNvPr id="452" name="Google Shape;452;p28"/>
          <p:cNvSpPr/>
          <p:nvPr/>
        </p:nvSpPr>
        <p:spPr>
          <a:xfrm>
            <a:off x="0" y="4513598"/>
            <a:ext cx="9220200" cy="1004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1. Qualora uno Stato membro, sulla base di nuove o ulteriori informazioni divenute disponibili dopo la data dell'autorizzazione e che riguardino la valutazione di rischi ambientali o una nuova valutazione delle informazioni esistenti basata su nuove o supplementari conoscenze scientifiche, abbia fondati motivi di ritenere che un OGM come tale o contenuto in un prodotto debitamente notificato e autorizzato per iscritto in base alla presente direttiva rappresenti un rischio per la salute umana o l'ambiente, può temporaneamente limitarne o vietarne l'uso o la vendita sul proprio territorio.</a:t>
            </a:r>
            <a:endParaRPr/>
          </a:p>
        </p:txBody>
      </p:sp>
      <p:sp>
        <p:nvSpPr>
          <p:cNvPr id="453" name="Google Shape;453;p28"/>
          <p:cNvSpPr txBox="1"/>
          <p:nvPr/>
        </p:nvSpPr>
        <p:spPr>
          <a:xfrm>
            <a:off x="76200" y="5626435"/>
            <a:ext cx="1547813"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Art. 33    Sanzioni</a:t>
            </a:r>
            <a:endParaRPr/>
          </a:p>
        </p:txBody>
      </p:sp>
      <p:sp>
        <p:nvSpPr>
          <p:cNvPr id="454" name="Google Shape;454;p28"/>
          <p:cNvSpPr/>
          <p:nvPr/>
        </p:nvSpPr>
        <p:spPr>
          <a:xfrm>
            <a:off x="142875" y="5975685"/>
            <a:ext cx="9001125"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Gli Stati membri stabiliscono le sanzioni applicabili alle violazioni delle disposizioni nazionali adottate a norma della presente direttiva. Le sanzioni devono essere efficaci, proporzionali e dissuasive.</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cxnSp>
        <p:nvCxnSpPr>
          <p:cNvPr id="459" name="Google Shape;459;p29"/>
          <p:cNvCxnSpPr/>
          <p:nvPr/>
        </p:nvCxnSpPr>
        <p:spPr>
          <a:xfrm rot="60000">
            <a:off x="8469351" y="2284552"/>
            <a:ext cx="32957" cy="2512982"/>
          </a:xfrm>
          <a:prstGeom prst="straightConnector1">
            <a:avLst/>
          </a:prstGeom>
          <a:noFill/>
          <a:ln cap="flat" cmpd="sng" w="25400">
            <a:solidFill>
              <a:schemeClr val="accent1"/>
            </a:solidFill>
            <a:prstDash val="solid"/>
            <a:round/>
            <a:headEnd len="sm" w="sm" type="none"/>
            <a:tailEnd len="sm" w="sm" type="none"/>
          </a:ln>
          <a:effectLst>
            <a:outerShdw blurRad="40000" rotWithShape="0" dir="5400000" dist="20000">
              <a:srgbClr val="000000">
                <a:alpha val="37647"/>
              </a:srgbClr>
            </a:outerShdw>
          </a:effectLst>
        </p:spPr>
      </p:cxnSp>
      <p:pic>
        <p:nvPicPr>
          <p:cNvPr id="460" name="Google Shape;460;p29"/>
          <p:cNvPicPr preferRelativeResize="0"/>
          <p:nvPr/>
        </p:nvPicPr>
        <p:blipFill rotWithShape="1">
          <a:blip r:embed="rId3">
            <a:alphaModFix/>
          </a:blip>
          <a:srcRect b="20461" l="24737" r="18421" t="21023"/>
          <a:stretch/>
        </p:blipFill>
        <p:spPr>
          <a:xfrm>
            <a:off x="273133" y="516842"/>
            <a:ext cx="1452852" cy="1119234"/>
          </a:xfrm>
          <a:prstGeom prst="rect">
            <a:avLst/>
          </a:prstGeom>
          <a:noFill/>
          <a:ln>
            <a:noFill/>
          </a:ln>
        </p:spPr>
      </p:pic>
      <p:pic>
        <p:nvPicPr>
          <p:cNvPr id="461" name="Google Shape;461;p29"/>
          <p:cNvPicPr preferRelativeResize="0"/>
          <p:nvPr/>
        </p:nvPicPr>
        <p:blipFill rotWithShape="1">
          <a:blip r:embed="rId4">
            <a:alphaModFix/>
          </a:blip>
          <a:srcRect b="0" l="0" r="0" t="0"/>
          <a:stretch/>
        </p:blipFill>
        <p:spPr>
          <a:xfrm>
            <a:off x="724717" y="298089"/>
            <a:ext cx="953466" cy="621456"/>
          </a:xfrm>
          <a:prstGeom prst="rect">
            <a:avLst/>
          </a:prstGeom>
          <a:noFill/>
          <a:ln>
            <a:noFill/>
          </a:ln>
        </p:spPr>
      </p:pic>
      <p:pic>
        <p:nvPicPr>
          <p:cNvPr id="462" name="Google Shape;462;p29"/>
          <p:cNvPicPr preferRelativeResize="0"/>
          <p:nvPr/>
        </p:nvPicPr>
        <p:blipFill rotWithShape="1">
          <a:blip r:embed="rId5">
            <a:alphaModFix/>
          </a:blip>
          <a:srcRect b="0" l="0" r="0" t="0"/>
          <a:stretch/>
        </p:blipFill>
        <p:spPr>
          <a:xfrm>
            <a:off x="450694" y="2314216"/>
            <a:ext cx="1340340" cy="1119547"/>
          </a:xfrm>
          <a:prstGeom prst="rect">
            <a:avLst/>
          </a:prstGeom>
          <a:noFill/>
          <a:ln>
            <a:noFill/>
          </a:ln>
        </p:spPr>
      </p:pic>
      <p:pic>
        <p:nvPicPr>
          <p:cNvPr descr="CE_logo.png" id="463" name="Google Shape;463;p29"/>
          <p:cNvPicPr preferRelativeResize="0"/>
          <p:nvPr/>
        </p:nvPicPr>
        <p:blipFill rotWithShape="1">
          <a:blip r:embed="rId6">
            <a:alphaModFix/>
          </a:blip>
          <a:srcRect b="0" l="0" r="0" t="0"/>
          <a:stretch/>
        </p:blipFill>
        <p:spPr>
          <a:xfrm>
            <a:off x="263946" y="4310000"/>
            <a:ext cx="1522203" cy="1053832"/>
          </a:xfrm>
          <a:prstGeom prst="rect">
            <a:avLst/>
          </a:prstGeom>
          <a:noFill/>
          <a:ln>
            <a:noFill/>
          </a:ln>
        </p:spPr>
      </p:pic>
      <p:pic>
        <p:nvPicPr>
          <p:cNvPr id="464" name="Google Shape;464;p29"/>
          <p:cNvPicPr preferRelativeResize="0"/>
          <p:nvPr/>
        </p:nvPicPr>
        <p:blipFill rotWithShape="1">
          <a:blip r:embed="rId7">
            <a:alphaModFix/>
          </a:blip>
          <a:srcRect b="0" l="0" r="0" t="0"/>
          <a:stretch/>
        </p:blipFill>
        <p:spPr>
          <a:xfrm>
            <a:off x="3240279" y="4438074"/>
            <a:ext cx="1674421" cy="795128"/>
          </a:xfrm>
          <a:prstGeom prst="rect">
            <a:avLst/>
          </a:prstGeom>
          <a:noFill/>
          <a:ln>
            <a:noFill/>
          </a:ln>
        </p:spPr>
      </p:pic>
      <p:pic>
        <p:nvPicPr>
          <p:cNvPr descr="380px-Council_of_the_EU_logo.png" id="465" name="Google Shape;465;p29"/>
          <p:cNvPicPr preferRelativeResize="0"/>
          <p:nvPr/>
        </p:nvPicPr>
        <p:blipFill rotWithShape="1">
          <a:blip r:embed="rId8">
            <a:alphaModFix/>
          </a:blip>
          <a:srcRect b="0" l="0" r="0" t="0"/>
          <a:stretch/>
        </p:blipFill>
        <p:spPr>
          <a:xfrm>
            <a:off x="6350642" y="2368304"/>
            <a:ext cx="1628411" cy="959906"/>
          </a:xfrm>
          <a:prstGeom prst="rect">
            <a:avLst/>
          </a:prstGeom>
          <a:noFill/>
          <a:ln>
            <a:noFill/>
          </a:ln>
        </p:spPr>
      </p:pic>
      <p:sp>
        <p:nvSpPr>
          <p:cNvPr id="466" name="Google Shape;466;p29"/>
          <p:cNvSpPr txBox="1"/>
          <p:nvPr/>
        </p:nvSpPr>
        <p:spPr>
          <a:xfrm>
            <a:off x="1310048" y="1707326"/>
            <a:ext cx="2501775"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Chiede l’autorizzazione allo Stato</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sul cui territorio avverrà l’immissione</a:t>
            </a:r>
            <a:endParaRPr sz="1200">
              <a:solidFill>
                <a:schemeClr val="dk1"/>
              </a:solidFill>
              <a:latin typeface="Calibri"/>
              <a:ea typeface="Calibri"/>
              <a:cs typeface="Calibri"/>
              <a:sym typeface="Calibri"/>
            </a:endParaRPr>
          </a:p>
        </p:txBody>
      </p:sp>
      <p:sp>
        <p:nvSpPr>
          <p:cNvPr id="467" name="Google Shape;467;p29"/>
          <p:cNvSpPr txBox="1"/>
          <p:nvPr/>
        </p:nvSpPr>
        <p:spPr>
          <a:xfrm>
            <a:off x="1155673" y="3505013"/>
            <a:ext cx="265631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Informa tramite la Commissione europea gli altri Stati menbri</a:t>
            </a:r>
            <a:endParaRPr sz="1200">
              <a:solidFill>
                <a:schemeClr val="dk1"/>
              </a:solidFill>
              <a:latin typeface="Calibri"/>
              <a:ea typeface="Calibri"/>
              <a:cs typeface="Calibri"/>
              <a:sym typeface="Calibri"/>
            </a:endParaRPr>
          </a:p>
        </p:txBody>
      </p:sp>
      <p:sp>
        <p:nvSpPr>
          <p:cNvPr id="468" name="Google Shape;468;p29"/>
          <p:cNvSpPr txBox="1"/>
          <p:nvPr/>
        </p:nvSpPr>
        <p:spPr>
          <a:xfrm>
            <a:off x="0" y="6123468"/>
            <a:ext cx="2018805"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Se non ci sono obiezioni da parte degli altri Stati membri, concede l’autorizzazione</a:t>
            </a:r>
            <a:endParaRPr/>
          </a:p>
        </p:txBody>
      </p:sp>
      <p:sp>
        <p:nvSpPr>
          <p:cNvPr id="469" name="Google Shape;469;p29"/>
          <p:cNvSpPr txBox="1"/>
          <p:nvPr/>
        </p:nvSpPr>
        <p:spPr>
          <a:xfrm>
            <a:off x="1785360" y="4520633"/>
            <a:ext cx="145413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Interpella l’EFSA</a:t>
            </a:r>
            <a:endParaRPr/>
          </a:p>
        </p:txBody>
      </p:sp>
      <p:pic>
        <p:nvPicPr>
          <p:cNvPr descr="CE_logo.png" id="470" name="Google Shape;470;p29"/>
          <p:cNvPicPr preferRelativeResize="0"/>
          <p:nvPr/>
        </p:nvPicPr>
        <p:blipFill rotWithShape="1">
          <a:blip r:embed="rId6">
            <a:alphaModFix/>
          </a:blip>
          <a:srcRect b="0" l="0" r="0" t="0"/>
          <a:stretch/>
        </p:blipFill>
        <p:spPr>
          <a:xfrm>
            <a:off x="6351339" y="4310000"/>
            <a:ext cx="1522203" cy="1053832"/>
          </a:xfrm>
          <a:prstGeom prst="rect">
            <a:avLst/>
          </a:prstGeom>
          <a:noFill/>
          <a:ln>
            <a:noFill/>
          </a:ln>
        </p:spPr>
      </p:pic>
      <p:sp>
        <p:nvSpPr>
          <p:cNvPr id="471" name="Google Shape;471;p29"/>
          <p:cNvSpPr txBox="1"/>
          <p:nvPr/>
        </p:nvSpPr>
        <p:spPr>
          <a:xfrm>
            <a:off x="4913911" y="4520633"/>
            <a:ext cx="145413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Restituisce il parere</a:t>
            </a:r>
            <a:endParaRPr/>
          </a:p>
        </p:txBody>
      </p:sp>
      <p:sp>
        <p:nvSpPr>
          <p:cNvPr id="472" name="Google Shape;472;p29"/>
          <p:cNvSpPr txBox="1"/>
          <p:nvPr/>
        </p:nvSpPr>
        <p:spPr>
          <a:xfrm>
            <a:off x="5867925" y="6164412"/>
            <a:ext cx="265631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Concede l’autorizzazione</a:t>
            </a:r>
            <a:endParaRPr/>
          </a:p>
        </p:txBody>
      </p:sp>
      <p:sp>
        <p:nvSpPr>
          <p:cNvPr id="473" name="Google Shape;473;p29"/>
          <p:cNvSpPr txBox="1"/>
          <p:nvPr/>
        </p:nvSpPr>
        <p:spPr>
          <a:xfrm>
            <a:off x="5283776" y="3425969"/>
            <a:ext cx="1892012"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Interpella il Consiglio che deve decidere entro 3 mesi con maggioranza qualificata</a:t>
            </a:r>
            <a:endParaRPr/>
          </a:p>
        </p:txBody>
      </p:sp>
      <p:sp>
        <p:nvSpPr>
          <p:cNvPr id="474" name="Google Shape;474;p29"/>
          <p:cNvSpPr txBox="1"/>
          <p:nvPr/>
        </p:nvSpPr>
        <p:spPr>
          <a:xfrm>
            <a:off x="4597878" y="1891992"/>
            <a:ext cx="1892012"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Concede l’autorizzazione </a:t>
            </a:r>
            <a:endParaRPr/>
          </a:p>
        </p:txBody>
      </p:sp>
      <p:sp>
        <p:nvSpPr>
          <p:cNvPr id="475" name="Google Shape;475;p29"/>
          <p:cNvSpPr txBox="1"/>
          <p:nvPr/>
        </p:nvSpPr>
        <p:spPr>
          <a:xfrm>
            <a:off x="6221252" y="1109872"/>
            <a:ext cx="1892012"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Non concede l’autorizzazione </a:t>
            </a:r>
            <a:endParaRPr/>
          </a:p>
        </p:txBody>
      </p:sp>
      <p:sp>
        <p:nvSpPr>
          <p:cNvPr id="476" name="Google Shape;476;p29"/>
          <p:cNvSpPr txBox="1"/>
          <p:nvPr/>
        </p:nvSpPr>
        <p:spPr>
          <a:xfrm>
            <a:off x="7545272" y="1822984"/>
            <a:ext cx="1892012"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Non è in grado</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di decidere</a:t>
            </a:r>
            <a:endParaRPr/>
          </a:p>
        </p:txBody>
      </p:sp>
      <p:cxnSp>
        <p:nvCxnSpPr>
          <p:cNvPr id="477" name="Google Shape;477;p29"/>
          <p:cNvCxnSpPr/>
          <p:nvPr/>
        </p:nvCxnSpPr>
        <p:spPr>
          <a:xfrm rot="5400000">
            <a:off x="550031" y="3856007"/>
            <a:ext cx="760017" cy="0"/>
          </a:xfrm>
          <a:prstGeom prst="straightConnector1">
            <a:avLst/>
          </a:prstGeom>
          <a:noFill/>
          <a:ln cap="flat" cmpd="sng" w="25400">
            <a:solidFill>
              <a:schemeClr val="accent1"/>
            </a:solidFill>
            <a:prstDash val="solid"/>
            <a:round/>
            <a:headEnd len="sm" w="sm" type="none"/>
            <a:tailEnd len="med" w="med" type="stealth"/>
          </a:ln>
          <a:effectLst>
            <a:outerShdw blurRad="40000" rotWithShape="0" dir="5400000" dist="20000">
              <a:srgbClr val="000000">
                <a:alpha val="37647"/>
              </a:srgbClr>
            </a:outerShdw>
          </a:effectLst>
        </p:spPr>
      </p:cxnSp>
      <p:cxnSp>
        <p:nvCxnSpPr>
          <p:cNvPr id="478" name="Google Shape;478;p29"/>
          <p:cNvCxnSpPr/>
          <p:nvPr/>
        </p:nvCxnSpPr>
        <p:spPr>
          <a:xfrm rot="5400000">
            <a:off x="558657" y="1951546"/>
            <a:ext cx="760017" cy="0"/>
          </a:xfrm>
          <a:prstGeom prst="straightConnector1">
            <a:avLst/>
          </a:prstGeom>
          <a:noFill/>
          <a:ln cap="flat" cmpd="sng" w="25400">
            <a:solidFill>
              <a:schemeClr val="accent1"/>
            </a:solidFill>
            <a:prstDash val="solid"/>
            <a:round/>
            <a:headEnd len="sm" w="sm" type="none"/>
            <a:tailEnd len="med" w="med" type="stealth"/>
          </a:ln>
          <a:effectLst>
            <a:outerShdw blurRad="40000" rotWithShape="0" dir="5400000" dist="20000">
              <a:srgbClr val="000000">
                <a:alpha val="37647"/>
              </a:srgbClr>
            </a:outerShdw>
          </a:effectLst>
        </p:spPr>
      </p:cxnSp>
      <p:cxnSp>
        <p:nvCxnSpPr>
          <p:cNvPr id="479" name="Google Shape;479;p29"/>
          <p:cNvCxnSpPr/>
          <p:nvPr/>
        </p:nvCxnSpPr>
        <p:spPr>
          <a:xfrm rot="5400000">
            <a:off x="555789" y="5802615"/>
            <a:ext cx="760017" cy="0"/>
          </a:xfrm>
          <a:prstGeom prst="straightConnector1">
            <a:avLst/>
          </a:prstGeom>
          <a:noFill/>
          <a:ln cap="flat" cmpd="sng" w="25400">
            <a:solidFill>
              <a:schemeClr val="accent1"/>
            </a:solidFill>
            <a:prstDash val="solid"/>
            <a:round/>
            <a:headEnd len="sm" w="sm" type="none"/>
            <a:tailEnd len="med" w="med" type="stealth"/>
          </a:ln>
          <a:effectLst>
            <a:outerShdw blurRad="40000" rotWithShape="0" dir="5400000" dist="20000">
              <a:srgbClr val="000000">
                <a:alpha val="37647"/>
              </a:srgbClr>
            </a:outerShdw>
          </a:effectLst>
        </p:spPr>
      </p:cxnSp>
      <p:cxnSp>
        <p:nvCxnSpPr>
          <p:cNvPr id="480" name="Google Shape;480;p29"/>
          <p:cNvCxnSpPr/>
          <p:nvPr/>
        </p:nvCxnSpPr>
        <p:spPr>
          <a:xfrm>
            <a:off x="2140441" y="4866640"/>
            <a:ext cx="760017" cy="0"/>
          </a:xfrm>
          <a:prstGeom prst="straightConnector1">
            <a:avLst/>
          </a:prstGeom>
          <a:noFill/>
          <a:ln cap="flat" cmpd="sng" w="25400">
            <a:solidFill>
              <a:schemeClr val="accent1"/>
            </a:solidFill>
            <a:prstDash val="solid"/>
            <a:round/>
            <a:headEnd len="sm" w="sm" type="none"/>
            <a:tailEnd len="med" w="med" type="stealth"/>
          </a:ln>
          <a:effectLst>
            <a:outerShdw blurRad="40000" rotWithShape="0" dir="5400000" dist="20000">
              <a:srgbClr val="000000">
                <a:alpha val="37647"/>
              </a:srgbClr>
            </a:outerShdw>
          </a:effectLst>
        </p:spPr>
      </p:cxnSp>
      <p:cxnSp>
        <p:nvCxnSpPr>
          <p:cNvPr id="481" name="Google Shape;481;p29"/>
          <p:cNvCxnSpPr/>
          <p:nvPr/>
        </p:nvCxnSpPr>
        <p:spPr>
          <a:xfrm>
            <a:off x="5283776" y="4866640"/>
            <a:ext cx="760017" cy="0"/>
          </a:xfrm>
          <a:prstGeom prst="straightConnector1">
            <a:avLst/>
          </a:prstGeom>
          <a:noFill/>
          <a:ln cap="flat" cmpd="sng" w="25400">
            <a:solidFill>
              <a:schemeClr val="accent1"/>
            </a:solidFill>
            <a:prstDash val="solid"/>
            <a:round/>
            <a:headEnd len="sm" w="sm" type="none"/>
            <a:tailEnd len="med" w="med" type="stealth"/>
          </a:ln>
          <a:effectLst>
            <a:outerShdw blurRad="40000" rotWithShape="0" dir="5400000" dist="20000">
              <a:srgbClr val="000000">
                <a:alpha val="37647"/>
              </a:srgbClr>
            </a:outerShdw>
          </a:effectLst>
        </p:spPr>
      </p:cxnSp>
      <p:cxnSp>
        <p:nvCxnSpPr>
          <p:cNvPr id="482" name="Google Shape;482;p29"/>
          <p:cNvCxnSpPr/>
          <p:nvPr/>
        </p:nvCxnSpPr>
        <p:spPr>
          <a:xfrm rot="5400000">
            <a:off x="6795780" y="5802616"/>
            <a:ext cx="760017" cy="0"/>
          </a:xfrm>
          <a:prstGeom prst="straightConnector1">
            <a:avLst/>
          </a:prstGeom>
          <a:noFill/>
          <a:ln cap="flat" cmpd="sng" w="25400">
            <a:solidFill>
              <a:schemeClr val="accent1"/>
            </a:solidFill>
            <a:prstDash val="solid"/>
            <a:round/>
            <a:headEnd len="sm" w="sm" type="none"/>
            <a:tailEnd len="med" w="med" type="stealth"/>
          </a:ln>
          <a:effectLst>
            <a:outerShdw blurRad="40000" rotWithShape="0" dir="5400000" dist="20000">
              <a:srgbClr val="000000">
                <a:alpha val="37647"/>
              </a:srgbClr>
            </a:outerShdw>
          </a:effectLst>
        </p:spPr>
      </p:cxnSp>
      <p:cxnSp>
        <p:nvCxnSpPr>
          <p:cNvPr id="483" name="Google Shape;483;p29"/>
          <p:cNvCxnSpPr/>
          <p:nvPr/>
        </p:nvCxnSpPr>
        <p:spPr>
          <a:xfrm rot="-5400000">
            <a:off x="6787154" y="3813772"/>
            <a:ext cx="760017" cy="0"/>
          </a:xfrm>
          <a:prstGeom prst="straightConnector1">
            <a:avLst/>
          </a:prstGeom>
          <a:noFill/>
          <a:ln cap="flat" cmpd="sng" w="25400">
            <a:solidFill>
              <a:schemeClr val="accent1"/>
            </a:solidFill>
            <a:prstDash val="solid"/>
            <a:round/>
            <a:headEnd len="sm" w="sm" type="none"/>
            <a:tailEnd len="med" w="med" type="stealth"/>
          </a:ln>
          <a:effectLst>
            <a:outerShdw blurRad="40000" rotWithShape="0" dir="5400000" dist="20000">
              <a:srgbClr val="000000">
                <a:alpha val="37647"/>
              </a:srgbClr>
            </a:outerShdw>
          </a:effectLst>
        </p:spPr>
      </p:cxnSp>
      <p:cxnSp>
        <p:nvCxnSpPr>
          <p:cNvPr id="484" name="Google Shape;484;p29"/>
          <p:cNvCxnSpPr/>
          <p:nvPr/>
        </p:nvCxnSpPr>
        <p:spPr>
          <a:xfrm rot="-5400000">
            <a:off x="6769902" y="1951546"/>
            <a:ext cx="760017" cy="0"/>
          </a:xfrm>
          <a:prstGeom prst="straightConnector1">
            <a:avLst/>
          </a:prstGeom>
          <a:noFill/>
          <a:ln cap="flat" cmpd="sng" w="25400">
            <a:solidFill>
              <a:schemeClr val="accent1"/>
            </a:solidFill>
            <a:prstDash val="solid"/>
            <a:round/>
            <a:headEnd len="sm" w="sm" type="none"/>
            <a:tailEnd len="med" w="med" type="stealth"/>
          </a:ln>
          <a:effectLst>
            <a:outerShdw blurRad="40000" rotWithShape="0" dir="5400000" dist="20000">
              <a:srgbClr val="000000">
                <a:alpha val="37647"/>
              </a:srgbClr>
            </a:outerShdw>
          </a:effectLst>
        </p:spPr>
      </p:cxnSp>
      <p:cxnSp>
        <p:nvCxnSpPr>
          <p:cNvPr id="485" name="Google Shape;485;p29"/>
          <p:cNvCxnSpPr>
            <a:stCxn id="465" idx="0"/>
          </p:cNvCxnSpPr>
          <p:nvPr/>
        </p:nvCxnSpPr>
        <p:spPr>
          <a:xfrm rot="10800000">
            <a:off x="6489848" y="2169104"/>
            <a:ext cx="675000" cy="199200"/>
          </a:xfrm>
          <a:prstGeom prst="straightConnector1">
            <a:avLst/>
          </a:prstGeom>
          <a:noFill/>
          <a:ln cap="flat" cmpd="sng" w="25400">
            <a:solidFill>
              <a:schemeClr val="accent1"/>
            </a:solidFill>
            <a:prstDash val="solid"/>
            <a:round/>
            <a:headEnd len="sm" w="sm" type="none"/>
            <a:tailEnd len="med" w="med" type="stealth"/>
          </a:ln>
          <a:effectLst>
            <a:outerShdw blurRad="40000" rotWithShape="0" dir="5400000" dist="20000">
              <a:srgbClr val="000000">
                <a:alpha val="37647"/>
              </a:srgbClr>
            </a:outerShdw>
          </a:effectLst>
        </p:spPr>
      </p:cxnSp>
      <p:cxnSp>
        <p:nvCxnSpPr>
          <p:cNvPr id="486" name="Google Shape;486;p29"/>
          <p:cNvCxnSpPr/>
          <p:nvPr/>
        </p:nvCxnSpPr>
        <p:spPr>
          <a:xfrm rot="-2100000">
            <a:off x="7147410" y="2153193"/>
            <a:ext cx="674958" cy="199313"/>
          </a:xfrm>
          <a:prstGeom prst="straightConnector1">
            <a:avLst/>
          </a:prstGeom>
          <a:noFill/>
          <a:ln cap="flat" cmpd="sng" w="25400">
            <a:solidFill>
              <a:schemeClr val="accent1"/>
            </a:solidFill>
            <a:prstDash val="solid"/>
            <a:round/>
            <a:headEnd len="sm" w="sm" type="none"/>
            <a:tailEnd len="med" w="med" type="stealth"/>
          </a:ln>
          <a:effectLst>
            <a:outerShdw blurRad="40000" rotWithShape="0" dir="5400000" dist="20000">
              <a:srgbClr val="000000">
                <a:alpha val="37647"/>
              </a:srgbClr>
            </a:outerShdw>
          </a:effectLst>
        </p:spPr>
      </p:cxnSp>
      <p:cxnSp>
        <p:nvCxnSpPr>
          <p:cNvPr id="487" name="Google Shape;487;p29"/>
          <p:cNvCxnSpPr/>
          <p:nvPr/>
        </p:nvCxnSpPr>
        <p:spPr>
          <a:xfrm rot="10800000">
            <a:off x="7949283" y="4797631"/>
            <a:ext cx="545181" cy="0"/>
          </a:xfrm>
          <a:prstGeom prst="straightConnector1">
            <a:avLst/>
          </a:prstGeom>
          <a:noFill/>
          <a:ln cap="flat" cmpd="sng" w="25400">
            <a:solidFill>
              <a:schemeClr val="accent1"/>
            </a:solidFill>
            <a:prstDash val="solid"/>
            <a:round/>
            <a:headEnd len="sm" w="sm" type="none"/>
            <a:tailEnd len="med" w="med" type="stealth"/>
          </a:ln>
          <a:effectLst>
            <a:outerShdw blurRad="40000" rotWithShape="0" dir="5400000" dist="20000">
              <a:srgbClr val="000000">
                <a:alpha val="37647"/>
              </a:srgbClr>
            </a:outerShdw>
          </a:effectLst>
        </p:spPr>
      </p:cxnSp>
      <p:pic>
        <p:nvPicPr>
          <p:cNvPr id="488" name="Google Shape;488;p29"/>
          <p:cNvPicPr preferRelativeResize="0"/>
          <p:nvPr/>
        </p:nvPicPr>
        <p:blipFill rotWithShape="1">
          <a:blip r:embed="rId9">
            <a:alphaModFix/>
          </a:blip>
          <a:srcRect b="0" l="0" r="0" t="0"/>
          <a:stretch/>
        </p:blipFill>
        <p:spPr>
          <a:xfrm>
            <a:off x="1659133" y="583517"/>
            <a:ext cx="760017" cy="884357"/>
          </a:xfrm>
          <a:prstGeom prst="rect">
            <a:avLst/>
          </a:prstGeom>
          <a:noFill/>
          <a:ln>
            <a:noFill/>
          </a:ln>
        </p:spPr>
      </p:pic>
      <p:sp>
        <p:nvSpPr>
          <p:cNvPr id="489" name="Google Shape;489;p29"/>
          <p:cNvSpPr/>
          <p:nvPr/>
        </p:nvSpPr>
        <p:spPr>
          <a:xfrm>
            <a:off x="2966002" y="12592"/>
            <a:ext cx="4850869"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Procedura di Autorizzazione 1</a:t>
            </a:r>
            <a:endParaRPr sz="2800">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pic>
        <p:nvPicPr>
          <p:cNvPr id="494" name="Google Shape;494;p30"/>
          <p:cNvPicPr preferRelativeResize="0"/>
          <p:nvPr/>
        </p:nvPicPr>
        <p:blipFill rotWithShape="1">
          <a:blip r:embed="rId3">
            <a:alphaModFix/>
          </a:blip>
          <a:srcRect b="0" l="0" r="0" t="0"/>
          <a:stretch/>
        </p:blipFill>
        <p:spPr>
          <a:xfrm>
            <a:off x="1585913" y="4384675"/>
            <a:ext cx="2457450" cy="2052638"/>
          </a:xfrm>
          <a:prstGeom prst="rect">
            <a:avLst/>
          </a:prstGeom>
          <a:noFill/>
          <a:ln>
            <a:noFill/>
          </a:ln>
        </p:spPr>
      </p:pic>
      <p:pic>
        <p:nvPicPr>
          <p:cNvPr id="495" name="Google Shape;495;p30"/>
          <p:cNvPicPr preferRelativeResize="0"/>
          <p:nvPr/>
        </p:nvPicPr>
        <p:blipFill rotWithShape="1">
          <a:blip r:embed="rId4">
            <a:alphaModFix/>
          </a:blip>
          <a:srcRect b="0" l="0" r="0" t="0"/>
          <a:stretch/>
        </p:blipFill>
        <p:spPr>
          <a:xfrm>
            <a:off x="5846763" y="5119688"/>
            <a:ext cx="3100387" cy="1028700"/>
          </a:xfrm>
          <a:prstGeom prst="rect">
            <a:avLst/>
          </a:prstGeom>
          <a:noFill/>
          <a:ln>
            <a:noFill/>
          </a:ln>
        </p:spPr>
      </p:pic>
      <p:sp>
        <p:nvSpPr>
          <p:cNvPr id="496" name="Google Shape;496;p30"/>
          <p:cNvSpPr/>
          <p:nvPr/>
        </p:nvSpPr>
        <p:spPr>
          <a:xfrm>
            <a:off x="0" y="-228600"/>
            <a:ext cx="91440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Procedura di Autorizzazione 2</a:t>
            </a:r>
            <a:endParaRPr/>
          </a:p>
        </p:txBody>
      </p:sp>
      <p:sp>
        <p:nvSpPr>
          <p:cNvPr id="497" name="Google Shape;497;p30"/>
          <p:cNvSpPr txBox="1"/>
          <p:nvPr/>
        </p:nvSpPr>
        <p:spPr>
          <a:xfrm>
            <a:off x="495300" y="3187700"/>
            <a:ext cx="1219200"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Calibri"/>
                <a:ea typeface="Calibri"/>
                <a:cs typeface="Calibri"/>
                <a:sym typeface="Calibri"/>
              </a:rPr>
              <a:t>Agricoltore</a:t>
            </a:r>
            <a:endParaRPr/>
          </a:p>
        </p:txBody>
      </p:sp>
      <p:sp>
        <p:nvSpPr>
          <p:cNvPr id="498" name="Google Shape;498;p30"/>
          <p:cNvSpPr txBox="1"/>
          <p:nvPr/>
        </p:nvSpPr>
        <p:spPr>
          <a:xfrm>
            <a:off x="6427788" y="6192838"/>
            <a:ext cx="2159000" cy="368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800">
                <a:solidFill>
                  <a:schemeClr val="dk1"/>
                </a:solidFill>
                <a:latin typeface="Calibri"/>
                <a:ea typeface="Calibri"/>
                <a:cs typeface="Calibri"/>
                <a:sym typeface="Calibri"/>
              </a:rPr>
              <a:t>Regione Competente</a:t>
            </a:r>
            <a:endParaRPr/>
          </a:p>
        </p:txBody>
      </p:sp>
      <p:sp>
        <p:nvSpPr>
          <p:cNvPr id="499" name="Google Shape;499;p30"/>
          <p:cNvSpPr txBox="1"/>
          <p:nvPr/>
        </p:nvSpPr>
        <p:spPr>
          <a:xfrm>
            <a:off x="6372225" y="3154363"/>
            <a:ext cx="2214563" cy="369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Calibri"/>
                <a:ea typeface="Calibri"/>
                <a:cs typeface="Calibri"/>
                <a:sym typeface="Calibri"/>
              </a:rPr>
              <a:t>Stato Italiano (MIPAF)</a:t>
            </a:r>
            <a:endParaRPr/>
          </a:p>
        </p:txBody>
      </p:sp>
      <p:sp>
        <p:nvSpPr>
          <p:cNvPr id="500" name="Google Shape;500;p30"/>
          <p:cNvSpPr/>
          <p:nvPr/>
        </p:nvSpPr>
        <p:spPr>
          <a:xfrm>
            <a:off x="4089400" y="2162175"/>
            <a:ext cx="1597025" cy="349250"/>
          </a:xfrm>
          <a:prstGeom prst="rightArrow">
            <a:avLst>
              <a:gd fmla="val 50000" name="adj1"/>
              <a:gd fmla="val 50000" name="adj2"/>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1" name="Google Shape;501;p30"/>
          <p:cNvSpPr/>
          <p:nvPr/>
        </p:nvSpPr>
        <p:spPr>
          <a:xfrm rot="5400000">
            <a:off x="6577806" y="4147344"/>
            <a:ext cx="1595438" cy="349250"/>
          </a:xfrm>
          <a:prstGeom prst="rightArrow">
            <a:avLst>
              <a:gd fmla="val 50000" name="adj1"/>
              <a:gd fmla="val 50000" name="adj2"/>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2" name="Google Shape;502;p30"/>
          <p:cNvSpPr/>
          <p:nvPr/>
        </p:nvSpPr>
        <p:spPr>
          <a:xfrm rot="10800000">
            <a:off x="4135438" y="5257800"/>
            <a:ext cx="1597025" cy="349250"/>
          </a:xfrm>
          <a:prstGeom prst="rightArrow">
            <a:avLst>
              <a:gd fmla="val 50000" name="adj1"/>
              <a:gd fmla="val 50000" name="adj2"/>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3" name="Google Shape;503;p30"/>
          <p:cNvSpPr txBox="1"/>
          <p:nvPr/>
        </p:nvSpPr>
        <p:spPr>
          <a:xfrm>
            <a:off x="5214938" y="4029075"/>
            <a:ext cx="2147887"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800">
                <a:solidFill>
                  <a:schemeClr val="dk1"/>
                </a:solidFill>
                <a:latin typeface="Calibri"/>
                <a:ea typeface="Calibri"/>
                <a:cs typeface="Calibri"/>
                <a:sym typeface="Calibri"/>
              </a:rPr>
              <a:t>Parere della Regione</a:t>
            </a:r>
            <a:endParaRPr/>
          </a:p>
        </p:txBody>
      </p:sp>
      <p:sp>
        <p:nvSpPr>
          <p:cNvPr id="504" name="Google Shape;504;p30"/>
          <p:cNvSpPr/>
          <p:nvPr/>
        </p:nvSpPr>
        <p:spPr>
          <a:xfrm rot="-5400000">
            <a:off x="200026" y="4235450"/>
            <a:ext cx="2000250" cy="847725"/>
          </a:xfrm>
          <a:prstGeom prst="bentArrow">
            <a:avLst>
              <a:gd fmla="val 25000" name="adj1"/>
              <a:gd fmla="val 25000" name="adj2"/>
              <a:gd fmla="val 25000" name="adj3"/>
              <a:gd fmla="val 43750" name="adj4"/>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05" name="Google Shape;505;p30"/>
          <p:cNvSpPr txBox="1"/>
          <p:nvPr/>
        </p:nvSpPr>
        <p:spPr>
          <a:xfrm>
            <a:off x="1298575" y="4029075"/>
            <a:ext cx="1108075"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800">
                <a:solidFill>
                  <a:schemeClr val="dk1"/>
                </a:solidFill>
                <a:latin typeface="Calibri"/>
                <a:ea typeface="Calibri"/>
                <a:cs typeface="Calibri"/>
                <a:sym typeface="Calibri"/>
              </a:rPr>
              <a:t>Decisione</a:t>
            </a:r>
            <a:endParaRPr/>
          </a:p>
        </p:txBody>
      </p:sp>
      <p:pic>
        <p:nvPicPr>
          <p:cNvPr id="506" name="Google Shape;506;p30"/>
          <p:cNvPicPr preferRelativeResize="0"/>
          <p:nvPr/>
        </p:nvPicPr>
        <p:blipFill rotWithShape="1">
          <a:blip r:embed="rId5">
            <a:alphaModFix/>
          </a:blip>
          <a:srcRect b="0" l="0" r="0" t="0"/>
          <a:stretch/>
        </p:blipFill>
        <p:spPr>
          <a:xfrm>
            <a:off x="90488" y="800100"/>
            <a:ext cx="1881187" cy="2482850"/>
          </a:xfrm>
          <a:prstGeom prst="rect">
            <a:avLst/>
          </a:prstGeom>
          <a:noFill/>
          <a:ln>
            <a:noFill/>
          </a:ln>
        </p:spPr>
      </p:pic>
      <p:pic>
        <p:nvPicPr>
          <p:cNvPr id="507" name="Google Shape;507;p30"/>
          <p:cNvPicPr preferRelativeResize="0"/>
          <p:nvPr/>
        </p:nvPicPr>
        <p:blipFill rotWithShape="1">
          <a:blip r:embed="rId6">
            <a:alphaModFix/>
          </a:blip>
          <a:srcRect b="0" l="0" r="0" t="0"/>
          <a:stretch/>
        </p:blipFill>
        <p:spPr>
          <a:xfrm>
            <a:off x="2157413" y="1277938"/>
            <a:ext cx="1639887" cy="1908175"/>
          </a:xfrm>
          <a:prstGeom prst="rect">
            <a:avLst/>
          </a:prstGeom>
          <a:noFill/>
          <a:ln>
            <a:noFill/>
          </a:ln>
        </p:spPr>
      </p:pic>
      <p:sp>
        <p:nvSpPr>
          <p:cNvPr id="508" name="Google Shape;508;p30"/>
          <p:cNvSpPr txBox="1"/>
          <p:nvPr/>
        </p:nvSpPr>
        <p:spPr>
          <a:xfrm>
            <a:off x="1662113" y="746125"/>
            <a:ext cx="2763837"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Calibri"/>
                <a:ea typeface="Calibri"/>
                <a:cs typeface="Calibri"/>
                <a:sym typeface="Calibri"/>
              </a:rPr>
              <a:t>Nuova varietà di Mais OGM</a:t>
            </a:r>
            <a:endParaRPr/>
          </a:p>
        </p:txBody>
      </p:sp>
      <p:pic>
        <p:nvPicPr>
          <p:cNvPr id="509" name="Google Shape;509;p30"/>
          <p:cNvPicPr preferRelativeResize="0"/>
          <p:nvPr/>
        </p:nvPicPr>
        <p:blipFill rotWithShape="1">
          <a:blip r:embed="rId3">
            <a:alphaModFix/>
          </a:blip>
          <a:srcRect b="0" l="0" r="0" t="0"/>
          <a:stretch/>
        </p:blipFill>
        <p:spPr>
          <a:xfrm>
            <a:off x="6129338" y="1116013"/>
            <a:ext cx="2457450" cy="2051050"/>
          </a:xfrm>
          <a:prstGeom prst="rect">
            <a:avLst/>
          </a:prstGeom>
          <a:noFill/>
          <a:ln>
            <a:noFill/>
          </a:ln>
        </p:spPr>
      </p:pic>
      <p:sp>
        <p:nvSpPr>
          <p:cNvPr id="510" name="Google Shape;510;p30"/>
          <p:cNvSpPr txBox="1"/>
          <p:nvPr/>
        </p:nvSpPr>
        <p:spPr>
          <a:xfrm>
            <a:off x="3557588" y="2563813"/>
            <a:ext cx="2751137" cy="369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800">
                <a:solidFill>
                  <a:schemeClr val="dk1"/>
                </a:solidFill>
                <a:latin typeface="Calibri"/>
                <a:ea typeface="Calibri"/>
                <a:cs typeface="Calibri"/>
                <a:sym typeface="Calibri"/>
              </a:rPr>
              <a:t>Richiesta di autorizzazione</a:t>
            </a:r>
            <a:endParaRPr/>
          </a:p>
        </p:txBody>
      </p:sp>
      <p:sp>
        <p:nvSpPr>
          <p:cNvPr id="511" name="Google Shape;511;p30"/>
          <p:cNvSpPr txBox="1"/>
          <p:nvPr/>
        </p:nvSpPr>
        <p:spPr>
          <a:xfrm>
            <a:off x="1809750" y="6386513"/>
            <a:ext cx="2214563"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Calibri"/>
                <a:ea typeface="Calibri"/>
                <a:cs typeface="Calibri"/>
                <a:sym typeface="Calibri"/>
              </a:rPr>
              <a:t>Stato Italiano (MIPAF)</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31"/>
          <p:cNvSpPr/>
          <p:nvPr/>
        </p:nvSpPr>
        <p:spPr>
          <a:xfrm>
            <a:off x="0" y="1391920"/>
            <a:ext cx="9144000" cy="762000"/>
          </a:xfrm>
          <a:prstGeom prst="rect">
            <a:avLst/>
          </a:prstGeom>
          <a:gradFill>
            <a:gsLst>
              <a:gs pos="0">
                <a:schemeClr val="accent1"/>
              </a:gs>
              <a:gs pos="100000">
                <a:srgbClr val="375A85"/>
              </a:gs>
            </a:gsLst>
            <a:lin ang="540000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18" name="Google Shape;518;p31"/>
          <p:cNvPicPr preferRelativeResize="0"/>
          <p:nvPr/>
        </p:nvPicPr>
        <p:blipFill rotWithShape="1">
          <a:blip r:embed="rId3">
            <a:alphaModFix/>
          </a:blip>
          <a:srcRect b="0" l="0" r="0" t="0"/>
          <a:stretch/>
        </p:blipFill>
        <p:spPr>
          <a:xfrm>
            <a:off x="1171700" y="154380"/>
            <a:ext cx="6794003" cy="1119229"/>
          </a:xfrm>
          <a:prstGeom prst="rect">
            <a:avLst/>
          </a:prstGeom>
          <a:noFill/>
          <a:ln>
            <a:noFill/>
          </a:ln>
        </p:spPr>
      </p:pic>
      <p:sp>
        <p:nvSpPr>
          <p:cNvPr id="519" name="Google Shape;519;p31"/>
          <p:cNvSpPr txBox="1"/>
          <p:nvPr/>
        </p:nvSpPr>
        <p:spPr>
          <a:xfrm>
            <a:off x="1219200" y="1396045"/>
            <a:ext cx="7848600" cy="80021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400">
                <a:solidFill>
                  <a:schemeClr val="dk1"/>
                </a:solidFill>
                <a:latin typeface="Calibri"/>
                <a:ea typeface="Calibri"/>
                <a:cs typeface="Calibri"/>
                <a:sym typeface="Calibri"/>
              </a:rPr>
              <a:t>Ai fini del presente regolamento si intende per alimento (o prodotto alimentare, o derrata alimentare) qualsiasi sostanza o prodotto trasformato, parzialmente trasformato o non trasformato, destinato ad essere ingerito, o di cui si prevede ragionevolmente che possa essere ingerito, da esseri umani</a:t>
            </a:r>
            <a:r>
              <a:rPr lang="it-IT" sz="1800">
                <a:solidFill>
                  <a:schemeClr val="dk1"/>
                </a:solidFill>
                <a:latin typeface="Calibri"/>
                <a:ea typeface="Calibri"/>
                <a:cs typeface="Calibri"/>
                <a:sym typeface="Calibri"/>
              </a:rPr>
              <a:t>.</a:t>
            </a:r>
            <a:endParaRPr sz="2400">
              <a:solidFill>
                <a:schemeClr val="dk1"/>
              </a:solidFill>
              <a:latin typeface="Helvetica Neue"/>
              <a:ea typeface="Helvetica Neue"/>
              <a:cs typeface="Helvetica Neue"/>
              <a:sym typeface="Helvetica Neue"/>
            </a:endParaRPr>
          </a:p>
        </p:txBody>
      </p:sp>
      <p:sp>
        <p:nvSpPr>
          <p:cNvPr id="520" name="Google Shape;520;p31"/>
          <p:cNvSpPr txBox="1"/>
          <p:nvPr/>
        </p:nvSpPr>
        <p:spPr>
          <a:xfrm>
            <a:off x="25400" y="1518920"/>
            <a:ext cx="1147763" cy="51752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it-IT" sz="1400">
                <a:solidFill>
                  <a:schemeClr val="dk1"/>
                </a:solidFill>
                <a:latin typeface="Calibri"/>
                <a:ea typeface="Calibri"/>
                <a:cs typeface="Calibri"/>
                <a:sym typeface="Calibri"/>
              </a:rPr>
              <a:t>Art.2</a:t>
            </a:r>
            <a:endParaRPr/>
          </a:p>
          <a:p>
            <a:pPr indent="0" lvl="0" marL="0" marR="0" rtl="0" algn="ctr">
              <a:spcBef>
                <a:spcPts val="0"/>
              </a:spcBef>
              <a:spcAft>
                <a:spcPts val="0"/>
              </a:spcAft>
              <a:buNone/>
            </a:pPr>
            <a:r>
              <a:rPr b="1" lang="it-IT" sz="1400">
                <a:solidFill>
                  <a:schemeClr val="dk1"/>
                </a:solidFill>
                <a:latin typeface="Calibri"/>
                <a:ea typeface="Calibri"/>
                <a:cs typeface="Calibri"/>
                <a:sym typeface="Calibri"/>
              </a:rPr>
              <a:t>178/2002 CE</a:t>
            </a:r>
            <a:endParaRPr sz="2400">
              <a:solidFill>
                <a:schemeClr val="dk1"/>
              </a:solidFill>
              <a:latin typeface="Arial"/>
              <a:ea typeface="Arial"/>
              <a:cs typeface="Arial"/>
              <a:sym typeface="Arial"/>
            </a:endParaRPr>
          </a:p>
        </p:txBody>
      </p:sp>
      <p:sp>
        <p:nvSpPr>
          <p:cNvPr id="521" name="Google Shape;521;p31"/>
          <p:cNvSpPr txBox="1"/>
          <p:nvPr/>
        </p:nvSpPr>
        <p:spPr>
          <a:xfrm>
            <a:off x="0" y="2309436"/>
            <a:ext cx="5250155" cy="58477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600">
                <a:solidFill>
                  <a:schemeClr val="dk1"/>
                </a:solidFill>
                <a:latin typeface="Arial"/>
                <a:ea typeface="Arial"/>
                <a:cs typeface="Arial"/>
                <a:sym typeface="Arial"/>
              </a:rPr>
              <a:t>Punto 6: </a:t>
            </a:r>
            <a:endParaRPr/>
          </a:p>
          <a:p>
            <a:pPr indent="0" lvl="0" marL="0" marR="0" rtl="0" algn="l">
              <a:spcBef>
                <a:spcPts val="0"/>
              </a:spcBef>
              <a:spcAft>
                <a:spcPts val="0"/>
              </a:spcAft>
              <a:buNone/>
            </a:pPr>
            <a:r>
              <a:rPr b="1" lang="it-IT" sz="1600">
                <a:solidFill>
                  <a:schemeClr val="dk1"/>
                </a:solidFill>
                <a:latin typeface="Arial"/>
                <a:ea typeface="Arial"/>
                <a:cs typeface="Arial"/>
                <a:sym typeface="Arial"/>
              </a:rPr>
              <a:t>Cambiamenti al principio di sostanziale equivalenza</a:t>
            </a:r>
            <a:endParaRPr sz="2400">
              <a:solidFill>
                <a:schemeClr val="dk1"/>
              </a:solidFill>
              <a:latin typeface="Arial"/>
              <a:ea typeface="Arial"/>
              <a:cs typeface="Arial"/>
              <a:sym typeface="Arial"/>
            </a:endParaRPr>
          </a:p>
        </p:txBody>
      </p:sp>
      <p:pic>
        <p:nvPicPr>
          <p:cNvPr id="522" name="Google Shape;522;p31"/>
          <p:cNvPicPr preferRelativeResize="0"/>
          <p:nvPr/>
        </p:nvPicPr>
        <p:blipFill rotWithShape="1">
          <a:blip r:embed="rId4">
            <a:alphaModFix/>
          </a:blip>
          <a:srcRect b="0" l="0" r="0" t="0"/>
          <a:stretch/>
        </p:blipFill>
        <p:spPr>
          <a:xfrm>
            <a:off x="5189194" y="2363969"/>
            <a:ext cx="3790785" cy="2196933"/>
          </a:xfrm>
          <a:prstGeom prst="rect">
            <a:avLst/>
          </a:prstGeom>
          <a:noFill/>
          <a:ln>
            <a:noFill/>
          </a:ln>
        </p:spPr>
      </p:pic>
      <p:pic>
        <p:nvPicPr>
          <p:cNvPr id="523" name="Google Shape;523;p31"/>
          <p:cNvPicPr preferRelativeResize="0"/>
          <p:nvPr/>
        </p:nvPicPr>
        <p:blipFill rotWithShape="1">
          <a:blip r:embed="rId5">
            <a:alphaModFix/>
          </a:blip>
          <a:srcRect b="0" l="0" r="0" t="0"/>
          <a:stretch/>
        </p:blipFill>
        <p:spPr>
          <a:xfrm>
            <a:off x="96520" y="5130106"/>
            <a:ext cx="3790785" cy="1457119"/>
          </a:xfrm>
          <a:prstGeom prst="rect">
            <a:avLst/>
          </a:prstGeom>
          <a:noFill/>
          <a:ln>
            <a:noFill/>
          </a:ln>
        </p:spPr>
      </p:pic>
      <p:sp>
        <p:nvSpPr>
          <p:cNvPr id="524" name="Google Shape;524;p31"/>
          <p:cNvSpPr txBox="1"/>
          <p:nvPr/>
        </p:nvSpPr>
        <p:spPr>
          <a:xfrm>
            <a:off x="71120" y="4171533"/>
            <a:ext cx="3456896"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600">
                <a:solidFill>
                  <a:schemeClr val="dk1"/>
                </a:solidFill>
                <a:latin typeface="Arial"/>
                <a:ea typeface="Arial"/>
                <a:cs typeface="Arial"/>
                <a:sym typeface="Arial"/>
              </a:rPr>
              <a:t>Punto 39: </a:t>
            </a:r>
            <a:endParaRPr/>
          </a:p>
          <a:p>
            <a:pPr indent="0" lvl="0" marL="0" marR="0" rtl="0" algn="l">
              <a:spcBef>
                <a:spcPts val="0"/>
              </a:spcBef>
              <a:spcAft>
                <a:spcPts val="0"/>
              </a:spcAft>
              <a:buNone/>
            </a:pPr>
            <a:r>
              <a:rPr b="1" lang="it-IT" sz="1600">
                <a:solidFill>
                  <a:schemeClr val="dk1"/>
                </a:solidFill>
                <a:latin typeface="Arial"/>
                <a:ea typeface="Arial"/>
                <a:cs typeface="Arial"/>
                <a:sym typeface="Arial"/>
              </a:rPr>
              <a:t>Istituzione di un registro varietale</a:t>
            </a:r>
            <a:endParaRPr/>
          </a:p>
          <a:p>
            <a:pPr indent="0" lvl="0" marL="0" marR="0" rtl="0" algn="l">
              <a:spcBef>
                <a:spcPts val="0"/>
              </a:spcBef>
              <a:spcAft>
                <a:spcPts val="0"/>
              </a:spcAft>
              <a:buNone/>
            </a:pPr>
            <a:r>
              <a:rPr i="1" lang="it-IT" sz="1600">
                <a:solidFill>
                  <a:schemeClr val="dk1"/>
                </a:solidFill>
                <a:latin typeface="Arial"/>
                <a:ea typeface="Arial"/>
                <a:cs typeface="Arial"/>
                <a:sym typeface="Arial"/>
              </a:rPr>
              <a:t>(Già presente nella 53/2002)</a:t>
            </a:r>
            <a:endParaRPr i="1" sz="2400">
              <a:solidFill>
                <a:schemeClr val="dk1"/>
              </a:solidFill>
              <a:latin typeface="Arial"/>
              <a:ea typeface="Arial"/>
              <a:cs typeface="Arial"/>
              <a:sym typeface="Arial"/>
            </a:endParaRPr>
          </a:p>
        </p:txBody>
      </p:sp>
      <p:pic>
        <p:nvPicPr>
          <p:cNvPr id="525" name="Google Shape;525;p31"/>
          <p:cNvPicPr preferRelativeResize="0"/>
          <p:nvPr/>
        </p:nvPicPr>
        <p:blipFill rotWithShape="1">
          <a:blip r:embed="rId6">
            <a:alphaModFix/>
          </a:blip>
          <a:srcRect b="0" l="0" r="0" t="0"/>
          <a:stretch/>
        </p:blipFill>
        <p:spPr>
          <a:xfrm>
            <a:off x="4795520" y="4662502"/>
            <a:ext cx="4307840" cy="1814429"/>
          </a:xfrm>
          <a:prstGeom prst="rect">
            <a:avLst/>
          </a:prstGeom>
          <a:noFill/>
          <a:ln>
            <a:noFill/>
          </a:ln>
        </p:spPr>
      </p:pic>
      <p:sp>
        <p:nvSpPr>
          <p:cNvPr id="526" name="Google Shape;526;p31"/>
          <p:cNvSpPr/>
          <p:nvPr/>
        </p:nvSpPr>
        <p:spPr>
          <a:xfrm>
            <a:off x="4003040" y="5628640"/>
            <a:ext cx="701040" cy="274320"/>
          </a:xfrm>
          <a:prstGeom prst="rightArrow">
            <a:avLst>
              <a:gd fmla="val 50000" name="adj1"/>
              <a:gd fmla="val 50000" name="adj2"/>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pic>
        <p:nvPicPr>
          <p:cNvPr id="531" name="Google Shape;531;p32"/>
          <p:cNvPicPr preferRelativeResize="0"/>
          <p:nvPr/>
        </p:nvPicPr>
        <p:blipFill rotWithShape="1">
          <a:blip r:embed="rId3">
            <a:alphaModFix/>
          </a:blip>
          <a:srcRect b="0" l="0" r="0" t="0"/>
          <a:stretch/>
        </p:blipFill>
        <p:spPr>
          <a:xfrm>
            <a:off x="1242820" y="154380"/>
            <a:ext cx="6794003" cy="1119229"/>
          </a:xfrm>
          <a:prstGeom prst="rect">
            <a:avLst/>
          </a:prstGeom>
          <a:noFill/>
          <a:ln>
            <a:noFill/>
          </a:ln>
        </p:spPr>
      </p:pic>
      <p:sp>
        <p:nvSpPr>
          <p:cNvPr id="532" name="Google Shape;532;p32"/>
          <p:cNvSpPr txBox="1"/>
          <p:nvPr/>
        </p:nvSpPr>
        <p:spPr>
          <a:xfrm>
            <a:off x="5609958" y="1656081"/>
            <a:ext cx="2529947" cy="104644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it-IT" sz="1600">
                <a:solidFill>
                  <a:schemeClr val="dk1"/>
                </a:solidFill>
                <a:latin typeface="Arial"/>
                <a:ea typeface="Arial"/>
                <a:cs typeface="Arial"/>
                <a:sym typeface="Arial"/>
              </a:rPr>
              <a:t>Sez.2  Etichettatura</a:t>
            </a:r>
            <a:endParaRPr sz="2400">
              <a:solidFill>
                <a:schemeClr val="dk1"/>
              </a:solidFill>
              <a:latin typeface="Arial"/>
              <a:ea typeface="Arial"/>
              <a:cs typeface="Arial"/>
              <a:sym typeface="Arial"/>
            </a:endParaRPr>
          </a:p>
          <a:p>
            <a:pPr indent="0" lvl="0" marL="0" marR="0" rtl="0" algn="ctr">
              <a:spcBef>
                <a:spcPts val="0"/>
              </a:spcBef>
              <a:spcAft>
                <a:spcPts val="0"/>
              </a:spcAft>
              <a:buNone/>
            </a:pPr>
            <a:r>
              <a:t/>
            </a:r>
            <a:endParaRPr sz="2400">
              <a:solidFill>
                <a:schemeClr val="dk1"/>
              </a:solidFill>
              <a:latin typeface="Arial"/>
              <a:ea typeface="Arial"/>
              <a:cs typeface="Arial"/>
              <a:sym typeface="Arial"/>
            </a:endParaRPr>
          </a:p>
          <a:p>
            <a:pPr indent="0" lvl="0" marL="0" marR="0" rtl="0" algn="ctr">
              <a:spcBef>
                <a:spcPts val="0"/>
              </a:spcBef>
              <a:spcAft>
                <a:spcPts val="0"/>
              </a:spcAft>
              <a:buNone/>
            </a:pPr>
            <a:r>
              <a:rPr lang="it-IT" sz="1400">
                <a:solidFill>
                  <a:schemeClr val="dk1"/>
                </a:solidFill>
                <a:latin typeface="Arial"/>
                <a:ea typeface="Arial"/>
                <a:cs typeface="Arial"/>
                <a:sym typeface="Arial"/>
              </a:rPr>
              <a:t>Art.12 Campo di applicazione</a:t>
            </a:r>
            <a:endParaRPr sz="2400">
              <a:solidFill>
                <a:schemeClr val="dk1"/>
              </a:solidFill>
              <a:latin typeface="Arial"/>
              <a:ea typeface="Arial"/>
              <a:cs typeface="Arial"/>
              <a:sym typeface="Arial"/>
            </a:endParaRPr>
          </a:p>
        </p:txBody>
      </p:sp>
      <p:pic>
        <p:nvPicPr>
          <p:cNvPr id="533" name="Google Shape;533;p32"/>
          <p:cNvPicPr preferRelativeResize="0"/>
          <p:nvPr/>
        </p:nvPicPr>
        <p:blipFill rotWithShape="1">
          <a:blip r:embed="rId4">
            <a:alphaModFix/>
          </a:blip>
          <a:srcRect b="0" l="0" r="0" t="0"/>
          <a:stretch/>
        </p:blipFill>
        <p:spPr>
          <a:xfrm>
            <a:off x="389929" y="3301162"/>
            <a:ext cx="3980737" cy="2564169"/>
          </a:xfrm>
          <a:prstGeom prst="rect">
            <a:avLst/>
          </a:prstGeom>
          <a:noFill/>
          <a:ln>
            <a:noFill/>
          </a:ln>
        </p:spPr>
      </p:pic>
      <p:pic>
        <p:nvPicPr>
          <p:cNvPr id="534" name="Google Shape;534;p32"/>
          <p:cNvPicPr preferRelativeResize="0"/>
          <p:nvPr/>
        </p:nvPicPr>
        <p:blipFill rotWithShape="1">
          <a:blip r:embed="rId5">
            <a:alphaModFix/>
          </a:blip>
          <a:srcRect b="0" l="0" r="0" t="0"/>
          <a:stretch/>
        </p:blipFill>
        <p:spPr>
          <a:xfrm>
            <a:off x="4886960" y="3301162"/>
            <a:ext cx="3997960" cy="3370528"/>
          </a:xfrm>
          <a:prstGeom prst="rect">
            <a:avLst/>
          </a:prstGeom>
          <a:noFill/>
          <a:ln>
            <a:noFill/>
          </a:ln>
        </p:spPr>
      </p:pic>
      <p:sp>
        <p:nvSpPr>
          <p:cNvPr id="535" name="Google Shape;535;p32"/>
          <p:cNvSpPr txBox="1"/>
          <p:nvPr/>
        </p:nvSpPr>
        <p:spPr>
          <a:xfrm>
            <a:off x="679886" y="1658938"/>
            <a:ext cx="3365024" cy="126188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it-IT" sz="1600">
                <a:solidFill>
                  <a:schemeClr val="dk1"/>
                </a:solidFill>
                <a:latin typeface="Arial"/>
                <a:ea typeface="Arial"/>
                <a:cs typeface="Arial"/>
                <a:sym typeface="Arial"/>
              </a:rPr>
              <a:t>Sez.1  Autorizzazione e vigilanza</a:t>
            </a:r>
            <a:endParaRPr sz="2400">
              <a:solidFill>
                <a:schemeClr val="dk1"/>
              </a:solidFill>
              <a:latin typeface="Arial"/>
              <a:ea typeface="Arial"/>
              <a:cs typeface="Arial"/>
              <a:sym typeface="Arial"/>
            </a:endParaRPr>
          </a:p>
          <a:p>
            <a:pPr indent="0" lvl="0" marL="0" marR="0" rtl="0" algn="ctr">
              <a:spcBef>
                <a:spcPts val="0"/>
              </a:spcBef>
              <a:spcAft>
                <a:spcPts val="0"/>
              </a:spcAft>
              <a:buNone/>
            </a:pPr>
            <a:r>
              <a:t/>
            </a:r>
            <a:endParaRPr sz="2400">
              <a:solidFill>
                <a:schemeClr val="dk1"/>
              </a:solidFill>
              <a:latin typeface="Arial"/>
              <a:ea typeface="Arial"/>
              <a:cs typeface="Arial"/>
              <a:sym typeface="Arial"/>
            </a:endParaRPr>
          </a:p>
          <a:p>
            <a:pPr indent="0" lvl="0" marL="0" marR="0" rtl="0" algn="ctr">
              <a:spcBef>
                <a:spcPts val="0"/>
              </a:spcBef>
              <a:spcAft>
                <a:spcPts val="0"/>
              </a:spcAft>
              <a:buNone/>
            </a:pPr>
            <a:r>
              <a:rPr lang="it-IT" sz="1400">
                <a:solidFill>
                  <a:schemeClr val="dk1"/>
                </a:solidFill>
                <a:latin typeface="Arial"/>
                <a:ea typeface="Arial"/>
                <a:cs typeface="Arial"/>
                <a:sym typeface="Arial"/>
              </a:rPr>
              <a:t>Art.3 Campo di applicazione</a:t>
            </a:r>
            <a:endParaRPr/>
          </a:p>
          <a:p>
            <a:pPr indent="0" lvl="0" marL="0" marR="0" rtl="0" algn="ctr">
              <a:spcBef>
                <a:spcPts val="0"/>
              </a:spcBef>
              <a:spcAft>
                <a:spcPts val="0"/>
              </a:spcAft>
              <a:buNone/>
            </a:pPr>
            <a:r>
              <a:rPr lang="it-IT" sz="1400">
                <a:solidFill>
                  <a:schemeClr val="dk1"/>
                </a:solidFill>
                <a:latin typeface="Arial"/>
                <a:ea typeface="Arial"/>
                <a:cs typeface="Arial"/>
                <a:sym typeface="Arial"/>
              </a:rPr>
              <a:t>Art.5 Domanda di autorizzazione</a:t>
            </a:r>
            <a:endParaRPr sz="2400">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pic>
        <p:nvPicPr>
          <p:cNvPr id="540" name="Google Shape;540;p33"/>
          <p:cNvPicPr preferRelativeResize="0"/>
          <p:nvPr/>
        </p:nvPicPr>
        <p:blipFill rotWithShape="1">
          <a:blip r:embed="rId3">
            <a:alphaModFix/>
          </a:blip>
          <a:srcRect b="0" l="0" r="0" t="0"/>
          <a:stretch/>
        </p:blipFill>
        <p:spPr>
          <a:xfrm>
            <a:off x="2357755" y="1724742"/>
            <a:ext cx="4511040" cy="1428496"/>
          </a:xfrm>
          <a:prstGeom prst="rect">
            <a:avLst/>
          </a:prstGeom>
          <a:noFill/>
          <a:ln>
            <a:noFill/>
          </a:ln>
        </p:spPr>
      </p:pic>
      <p:pic>
        <p:nvPicPr>
          <p:cNvPr id="541" name="Google Shape;541;p33"/>
          <p:cNvPicPr preferRelativeResize="0"/>
          <p:nvPr/>
        </p:nvPicPr>
        <p:blipFill rotWithShape="1">
          <a:blip r:embed="rId4">
            <a:alphaModFix/>
          </a:blip>
          <a:srcRect b="0" l="0" r="0" t="0"/>
          <a:stretch/>
        </p:blipFill>
        <p:spPr>
          <a:xfrm>
            <a:off x="2357755" y="3391191"/>
            <a:ext cx="4511040" cy="3284563"/>
          </a:xfrm>
          <a:prstGeom prst="rect">
            <a:avLst/>
          </a:prstGeom>
          <a:noFill/>
          <a:ln>
            <a:noFill/>
          </a:ln>
        </p:spPr>
      </p:pic>
      <p:pic>
        <p:nvPicPr>
          <p:cNvPr id="542" name="Google Shape;542;p33"/>
          <p:cNvPicPr preferRelativeResize="0"/>
          <p:nvPr/>
        </p:nvPicPr>
        <p:blipFill rotWithShape="1">
          <a:blip r:embed="rId5">
            <a:alphaModFix/>
          </a:blip>
          <a:srcRect b="0" l="0" r="0" t="0"/>
          <a:stretch/>
        </p:blipFill>
        <p:spPr>
          <a:xfrm>
            <a:off x="1242820" y="154380"/>
            <a:ext cx="6794003" cy="111922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pic>
        <p:nvPicPr>
          <p:cNvPr id="547" name="Google Shape;547;p34"/>
          <p:cNvPicPr preferRelativeResize="0"/>
          <p:nvPr/>
        </p:nvPicPr>
        <p:blipFill rotWithShape="1">
          <a:blip r:embed="rId3">
            <a:alphaModFix/>
          </a:blip>
          <a:srcRect b="0" l="0" r="0" t="0"/>
          <a:stretch/>
        </p:blipFill>
        <p:spPr>
          <a:xfrm>
            <a:off x="1856094" y="1968648"/>
            <a:ext cx="5856711" cy="3442882"/>
          </a:xfrm>
          <a:prstGeom prst="rect">
            <a:avLst/>
          </a:prstGeom>
          <a:noFill/>
          <a:ln>
            <a:noFill/>
          </a:ln>
        </p:spPr>
      </p:pic>
      <p:pic>
        <p:nvPicPr>
          <p:cNvPr id="548" name="Google Shape;548;p34"/>
          <p:cNvPicPr preferRelativeResize="0"/>
          <p:nvPr/>
        </p:nvPicPr>
        <p:blipFill rotWithShape="1">
          <a:blip r:embed="rId4">
            <a:alphaModFix/>
          </a:blip>
          <a:srcRect b="0" l="0" r="0" t="0"/>
          <a:stretch/>
        </p:blipFill>
        <p:spPr>
          <a:xfrm>
            <a:off x="1171700" y="154380"/>
            <a:ext cx="6794003" cy="1119229"/>
          </a:xfrm>
          <a:prstGeom prst="rect">
            <a:avLst/>
          </a:prstGeom>
          <a:noFill/>
          <a:ln>
            <a:noFill/>
          </a:ln>
        </p:spPr>
      </p:pic>
      <p:sp>
        <p:nvSpPr>
          <p:cNvPr id="549" name="Google Shape;549;p34"/>
          <p:cNvSpPr/>
          <p:nvPr/>
        </p:nvSpPr>
        <p:spPr>
          <a:xfrm>
            <a:off x="3194121" y="4814461"/>
            <a:ext cx="4388362" cy="303273"/>
          </a:xfrm>
          <a:prstGeom prst="rect">
            <a:avLst/>
          </a:prstGeom>
          <a:solidFill>
            <a:srgbClr val="FF6600">
              <a:alpha val="2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0" name="Google Shape;550;p34"/>
          <p:cNvSpPr/>
          <p:nvPr/>
        </p:nvSpPr>
        <p:spPr>
          <a:xfrm>
            <a:off x="2010108" y="5060872"/>
            <a:ext cx="558458" cy="303273"/>
          </a:xfrm>
          <a:prstGeom prst="rect">
            <a:avLst/>
          </a:prstGeom>
          <a:solidFill>
            <a:srgbClr val="FF6600">
              <a:alpha val="2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pic>
        <p:nvPicPr>
          <p:cNvPr id="555" name="Google Shape;555;p35"/>
          <p:cNvPicPr preferRelativeResize="0"/>
          <p:nvPr/>
        </p:nvPicPr>
        <p:blipFill rotWithShape="1">
          <a:blip r:embed="rId3">
            <a:alphaModFix/>
          </a:blip>
          <a:srcRect b="0" l="0" r="0" t="0"/>
          <a:stretch/>
        </p:blipFill>
        <p:spPr>
          <a:xfrm>
            <a:off x="4537819" y="1985526"/>
            <a:ext cx="4430154" cy="3960289"/>
          </a:xfrm>
          <a:prstGeom prst="rect">
            <a:avLst/>
          </a:prstGeom>
          <a:noFill/>
          <a:ln>
            <a:noFill/>
          </a:ln>
        </p:spPr>
      </p:pic>
      <p:pic>
        <p:nvPicPr>
          <p:cNvPr id="556" name="Google Shape;556;p35"/>
          <p:cNvPicPr preferRelativeResize="0"/>
          <p:nvPr/>
        </p:nvPicPr>
        <p:blipFill rotWithShape="1">
          <a:blip r:embed="rId4">
            <a:alphaModFix/>
          </a:blip>
          <a:srcRect b="0" l="0" r="0" t="0"/>
          <a:stretch/>
        </p:blipFill>
        <p:spPr>
          <a:xfrm>
            <a:off x="101600" y="1965690"/>
            <a:ext cx="4447513" cy="3264664"/>
          </a:xfrm>
          <a:prstGeom prst="rect">
            <a:avLst/>
          </a:prstGeom>
          <a:noFill/>
          <a:ln>
            <a:noFill/>
          </a:ln>
        </p:spPr>
      </p:pic>
      <p:pic>
        <p:nvPicPr>
          <p:cNvPr id="557" name="Google Shape;557;p35"/>
          <p:cNvPicPr preferRelativeResize="0"/>
          <p:nvPr/>
        </p:nvPicPr>
        <p:blipFill rotWithShape="1">
          <a:blip r:embed="rId5">
            <a:alphaModFix/>
          </a:blip>
          <a:srcRect b="0" l="0" r="0" t="0"/>
          <a:stretch/>
        </p:blipFill>
        <p:spPr>
          <a:xfrm>
            <a:off x="212227" y="194281"/>
            <a:ext cx="8643986" cy="1367770"/>
          </a:xfrm>
          <a:prstGeom prst="rect">
            <a:avLst/>
          </a:prstGeom>
          <a:noFill/>
          <a:ln>
            <a:noFill/>
          </a:ln>
        </p:spPr>
      </p:pic>
      <p:pic>
        <p:nvPicPr>
          <p:cNvPr id="558" name="Google Shape;558;p35"/>
          <p:cNvPicPr preferRelativeResize="0"/>
          <p:nvPr/>
        </p:nvPicPr>
        <p:blipFill rotWithShape="1">
          <a:blip r:embed="rId6">
            <a:alphaModFix/>
          </a:blip>
          <a:srcRect b="0" l="0" r="0" t="0"/>
          <a:stretch/>
        </p:blipFill>
        <p:spPr>
          <a:xfrm>
            <a:off x="208904" y="5519419"/>
            <a:ext cx="4308595" cy="1001055"/>
          </a:xfrm>
          <a:prstGeom prst="rect">
            <a:avLst/>
          </a:prstGeom>
          <a:noFill/>
          <a:ln>
            <a:noFill/>
          </a:ln>
        </p:spPr>
      </p:pic>
      <p:sp>
        <p:nvSpPr>
          <p:cNvPr id="559" name="Google Shape;559;p35"/>
          <p:cNvSpPr txBox="1"/>
          <p:nvPr/>
        </p:nvSpPr>
        <p:spPr>
          <a:xfrm>
            <a:off x="345440" y="5058647"/>
            <a:ext cx="34403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36"/>
          <p:cNvSpPr/>
          <p:nvPr/>
        </p:nvSpPr>
        <p:spPr>
          <a:xfrm>
            <a:off x="1588" y="2763838"/>
            <a:ext cx="9144000"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5" name="Google Shape;565;p36"/>
          <p:cNvSpPr/>
          <p:nvPr/>
        </p:nvSpPr>
        <p:spPr>
          <a:xfrm>
            <a:off x="284480" y="2724785"/>
            <a:ext cx="8534400" cy="123825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it-IT" sz="1600">
                <a:solidFill>
                  <a:srgbClr val="000000"/>
                </a:solidFill>
                <a:latin typeface="Calibri"/>
                <a:ea typeface="Calibri"/>
                <a:cs typeface="Calibri"/>
                <a:sym typeface="Calibri"/>
              </a:rPr>
              <a:t>Tracciabilità</a:t>
            </a:r>
            <a:br>
              <a:rPr lang="it-IT" sz="1600">
                <a:solidFill>
                  <a:srgbClr val="000000"/>
                </a:solidFill>
                <a:latin typeface="Calibri"/>
                <a:ea typeface="Calibri"/>
                <a:cs typeface="Calibri"/>
                <a:sym typeface="Calibri"/>
              </a:rPr>
            </a:br>
            <a:br>
              <a:rPr lang="it-IT" sz="1600">
                <a:solidFill>
                  <a:srgbClr val="000000"/>
                </a:solidFill>
                <a:latin typeface="Calibri"/>
                <a:ea typeface="Calibri"/>
                <a:cs typeface="Calibri"/>
                <a:sym typeface="Calibri"/>
              </a:rPr>
            </a:br>
            <a:r>
              <a:rPr lang="it-IT" sz="1600">
                <a:solidFill>
                  <a:srgbClr val="000000"/>
                </a:solidFill>
                <a:latin typeface="Calibri"/>
                <a:ea typeface="Calibri"/>
                <a:cs typeface="Calibri"/>
                <a:sym typeface="Calibri"/>
              </a:rPr>
              <a:t>Secondo quanto specificato dalla Commissione europea: La </a:t>
            </a:r>
            <a:r>
              <a:rPr b="1" lang="it-IT" sz="1600">
                <a:solidFill>
                  <a:srgbClr val="000000"/>
                </a:solidFill>
                <a:latin typeface="Calibri"/>
                <a:ea typeface="Calibri"/>
                <a:cs typeface="Calibri"/>
                <a:sym typeface="Calibri"/>
              </a:rPr>
              <a:t>tracciabilità</a:t>
            </a:r>
            <a:r>
              <a:rPr lang="it-IT" sz="1600">
                <a:solidFill>
                  <a:srgbClr val="000000"/>
                </a:solidFill>
                <a:latin typeface="Calibri"/>
                <a:ea typeface="Calibri"/>
                <a:cs typeface="Calibri"/>
                <a:sym typeface="Calibri"/>
              </a:rPr>
              <a:t> è definita come </a:t>
            </a:r>
            <a:r>
              <a:rPr i="1" lang="it-IT" sz="1600">
                <a:solidFill>
                  <a:srgbClr val="000000"/>
                </a:solidFill>
                <a:latin typeface="Calibri"/>
                <a:ea typeface="Calibri"/>
                <a:cs typeface="Calibri"/>
                <a:sym typeface="Calibri"/>
              </a:rPr>
              <a:t>"... la capacità di tracciare gli Ogm e i prodotti ottenuti dagli Ogm </a:t>
            </a:r>
            <a:r>
              <a:rPr b="1" i="1" lang="it-IT" sz="1600">
                <a:solidFill>
                  <a:srgbClr val="000000"/>
                </a:solidFill>
                <a:latin typeface="Calibri"/>
                <a:ea typeface="Calibri"/>
                <a:cs typeface="Calibri"/>
                <a:sym typeface="Calibri"/>
              </a:rPr>
              <a:t>a ogni livello della loro commercializzazione</a:t>
            </a:r>
            <a:r>
              <a:rPr i="1" lang="it-IT" sz="1600">
                <a:solidFill>
                  <a:srgbClr val="000000"/>
                </a:solidFill>
                <a:latin typeface="Calibri"/>
                <a:ea typeface="Calibri"/>
                <a:cs typeface="Calibri"/>
                <a:sym typeface="Calibri"/>
              </a:rPr>
              <a:t> attraverso la catena di produzione e trasformazione, semplificandone il controllo e dando la possibilità di ritirare il prodotto se necessario. L'</a:t>
            </a:r>
            <a:r>
              <a:rPr b="1" i="1" lang="it-IT" sz="1600">
                <a:solidFill>
                  <a:srgbClr val="000000"/>
                </a:solidFill>
                <a:latin typeface="Calibri"/>
                <a:ea typeface="Calibri"/>
                <a:cs typeface="Calibri"/>
                <a:sym typeface="Calibri"/>
              </a:rPr>
              <a:t>obbligo di tracciabilità</a:t>
            </a:r>
            <a:r>
              <a:rPr i="1" lang="it-IT" sz="1600">
                <a:solidFill>
                  <a:srgbClr val="000000"/>
                </a:solidFill>
                <a:latin typeface="Calibri"/>
                <a:ea typeface="Calibri"/>
                <a:cs typeface="Calibri"/>
                <a:sym typeface="Calibri"/>
              </a:rPr>
              <a:t> ha lo scopo di facilitare un'accurata etichettatura del prodotto finale e di fornire i mezzi per ispezioni e controlli in caso di reclami sull'etichettatura..."</a:t>
            </a:r>
            <a:r>
              <a:rPr lang="it-IT" sz="1600">
                <a:solidFill>
                  <a:srgbClr val="000000"/>
                </a:solidFill>
                <a:latin typeface="Calibri"/>
                <a:ea typeface="Calibri"/>
                <a:cs typeface="Calibri"/>
                <a:sym typeface="Calibri"/>
              </a:rPr>
              <a:t>.</a:t>
            </a:r>
            <a:r>
              <a:rPr lang="it-IT" sz="1600">
                <a:solidFill>
                  <a:schemeClr val="dk1"/>
                </a:solidFill>
                <a:latin typeface="Calibri"/>
                <a:ea typeface="Calibri"/>
                <a:cs typeface="Calibri"/>
                <a:sym typeface="Calibri"/>
              </a:rPr>
              <a:t> </a:t>
            </a:r>
            <a:endParaRPr sz="1600">
              <a:solidFill>
                <a:schemeClr val="dk1"/>
              </a:solidFill>
              <a:latin typeface="Calibri"/>
              <a:ea typeface="Calibri"/>
              <a:cs typeface="Calibri"/>
              <a:sym typeface="Calibri"/>
            </a:endParaRPr>
          </a:p>
        </p:txBody>
      </p:sp>
      <p:pic>
        <p:nvPicPr>
          <p:cNvPr id="566" name="Google Shape;566;p36"/>
          <p:cNvPicPr preferRelativeResize="0"/>
          <p:nvPr/>
        </p:nvPicPr>
        <p:blipFill rotWithShape="1">
          <a:blip r:embed="rId3">
            <a:alphaModFix/>
          </a:blip>
          <a:srcRect b="0" l="0" r="0" t="0"/>
          <a:stretch/>
        </p:blipFill>
        <p:spPr>
          <a:xfrm>
            <a:off x="164149" y="250123"/>
            <a:ext cx="8817292" cy="1905702"/>
          </a:xfrm>
          <a:prstGeom prst="rect">
            <a:avLst/>
          </a:prstGeom>
          <a:noFill/>
          <a:ln>
            <a:noFill/>
          </a:ln>
        </p:spPr>
      </p:pic>
      <p:sp>
        <p:nvSpPr>
          <p:cNvPr id="567" name="Google Shape;567;p36"/>
          <p:cNvSpPr/>
          <p:nvPr/>
        </p:nvSpPr>
        <p:spPr>
          <a:xfrm>
            <a:off x="141937" y="250123"/>
            <a:ext cx="45719" cy="190570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8" name="Google Shape;568;p36"/>
          <p:cNvSpPr/>
          <p:nvPr/>
        </p:nvSpPr>
        <p:spPr>
          <a:xfrm>
            <a:off x="8967392" y="285560"/>
            <a:ext cx="45719" cy="190570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37"/>
          <p:cNvSpPr txBox="1"/>
          <p:nvPr/>
        </p:nvSpPr>
        <p:spPr>
          <a:xfrm>
            <a:off x="309880" y="3540760"/>
            <a:ext cx="8534400" cy="52322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400">
                <a:solidFill>
                  <a:schemeClr val="dk1"/>
                </a:solidFill>
                <a:latin typeface="Calibri"/>
                <a:ea typeface="Calibri"/>
                <a:cs typeface="Calibri"/>
                <a:sym typeface="Calibri"/>
              </a:rPr>
              <a:t>(2) La capacità di mantenere filiere di produzione agricola separate costituisce un presupposto indispensabile per poter offrire un'ampia scelta ai consumatori.</a:t>
            </a:r>
            <a:endParaRPr/>
          </a:p>
        </p:txBody>
      </p:sp>
      <p:sp>
        <p:nvSpPr>
          <p:cNvPr id="574" name="Google Shape;574;p37"/>
          <p:cNvSpPr txBox="1"/>
          <p:nvPr/>
        </p:nvSpPr>
        <p:spPr>
          <a:xfrm>
            <a:off x="309880" y="4257040"/>
            <a:ext cx="8534400" cy="138499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400">
                <a:solidFill>
                  <a:schemeClr val="dk1"/>
                </a:solidFill>
                <a:latin typeface="Calibri"/>
                <a:ea typeface="Calibri"/>
                <a:cs typeface="Calibri"/>
                <a:sym typeface="Calibri"/>
              </a:rPr>
              <a:t>(3) Le strutture aziendali e i metodi di produzione agricola, insieme alle condizioni economiche e naturali in cui operano gli agricoltori nell'Unione europea sono estremamente diverse tra loro, per cui l'efficienza e l'efficacia economica delle misure relative alla coesistenza variano notevolmente nelle diverse regioni dell'Unione europea.</a:t>
            </a:r>
            <a:endParaRPr/>
          </a:p>
          <a:p>
            <a:pPr indent="0" lvl="0" marL="0" marR="0" rtl="0" algn="just">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it-IT" sz="1400">
                <a:solidFill>
                  <a:schemeClr val="dk1"/>
                </a:solidFill>
                <a:latin typeface="Calibri"/>
                <a:ea typeface="Calibri"/>
                <a:cs typeface="Calibri"/>
                <a:sym typeface="Calibri"/>
              </a:rPr>
              <a:t>(4) La Commissione europea considera opportuno che gli Stati membri elaborino e diano attuazione a misure relative alla coesistenza.</a:t>
            </a:r>
            <a:endParaRPr/>
          </a:p>
        </p:txBody>
      </p:sp>
      <p:sp>
        <p:nvSpPr>
          <p:cNvPr id="575" name="Google Shape;575;p37"/>
          <p:cNvSpPr txBox="1"/>
          <p:nvPr/>
        </p:nvSpPr>
        <p:spPr>
          <a:xfrm>
            <a:off x="309880" y="5826760"/>
            <a:ext cx="8534400" cy="73866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400">
                <a:solidFill>
                  <a:schemeClr val="dk1"/>
                </a:solidFill>
                <a:latin typeface="Calibri"/>
                <a:ea typeface="Calibri"/>
                <a:cs typeface="Calibri"/>
                <a:sym typeface="Calibri"/>
              </a:rPr>
              <a:t>(5) </a:t>
            </a:r>
            <a:r>
              <a:rPr i="1" lang="it-IT" sz="1400">
                <a:solidFill>
                  <a:schemeClr val="dk1"/>
                </a:solidFill>
                <a:latin typeface="Calibri"/>
                <a:ea typeface="Calibri"/>
                <a:cs typeface="Calibri"/>
                <a:sym typeface="Calibri"/>
              </a:rPr>
              <a:t>Decisioni basate su un fondamento scientifico</a:t>
            </a:r>
            <a:r>
              <a:rPr lang="it-IT" sz="1400">
                <a:solidFill>
                  <a:schemeClr val="dk1"/>
                </a:solidFill>
                <a:latin typeface="Calibri"/>
                <a:ea typeface="Calibri"/>
                <a:cs typeface="Calibri"/>
                <a:sym typeface="Calibri"/>
              </a:rPr>
              <a:t>:</a:t>
            </a:r>
            <a:r>
              <a:rPr i="1" lang="it-IT" sz="1400">
                <a:solidFill>
                  <a:schemeClr val="dk1"/>
                </a:solidFill>
                <a:latin typeface="Calibri"/>
                <a:ea typeface="Calibri"/>
                <a:cs typeface="Calibri"/>
                <a:sym typeface="Calibri"/>
              </a:rPr>
              <a:t> </a:t>
            </a:r>
            <a:r>
              <a:rPr lang="it-IT" sz="1400">
                <a:solidFill>
                  <a:schemeClr val="dk1"/>
                </a:solidFill>
                <a:latin typeface="Calibri"/>
                <a:ea typeface="Calibri"/>
                <a:cs typeface="Calibri"/>
                <a:sym typeface="Calibri"/>
              </a:rPr>
              <a:t>Le misure di gestione relative alla coesistenza dovranno rispecchiare i migliori risultati scientifici disponibili sulla probabilità e sulle fonti di commistione tra colture transgeniche e non transgeniche.</a:t>
            </a:r>
            <a:endParaRPr/>
          </a:p>
        </p:txBody>
      </p:sp>
      <p:sp>
        <p:nvSpPr>
          <p:cNvPr id="576" name="Google Shape;576;p37"/>
          <p:cNvSpPr txBox="1"/>
          <p:nvPr/>
        </p:nvSpPr>
        <p:spPr>
          <a:xfrm>
            <a:off x="309880" y="2804795"/>
            <a:ext cx="8534400" cy="52322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400">
                <a:solidFill>
                  <a:srgbClr val="000000"/>
                </a:solidFill>
                <a:latin typeface="Calibri"/>
                <a:ea typeface="Calibri"/>
                <a:cs typeface="Calibri"/>
                <a:sym typeface="Calibri"/>
              </a:rPr>
              <a:t>(1) Nell'Unione europea non deve essere esclusa alcuna forma di agricoltura, convenzionale, biologica o che si avvale di OGM.</a:t>
            </a:r>
            <a:endParaRPr sz="1400">
              <a:solidFill>
                <a:srgbClr val="000000"/>
              </a:solidFill>
              <a:latin typeface="Calibri"/>
              <a:ea typeface="Calibri"/>
              <a:cs typeface="Calibri"/>
              <a:sym typeface="Calibri"/>
            </a:endParaRPr>
          </a:p>
        </p:txBody>
      </p:sp>
      <p:pic>
        <p:nvPicPr>
          <p:cNvPr id="577" name="Google Shape;577;p37"/>
          <p:cNvPicPr preferRelativeResize="0"/>
          <p:nvPr/>
        </p:nvPicPr>
        <p:blipFill rotWithShape="1">
          <a:blip r:embed="rId3">
            <a:alphaModFix/>
          </a:blip>
          <a:srcRect b="0" l="0" r="0" t="0"/>
          <a:stretch/>
        </p:blipFill>
        <p:spPr>
          <a:xfrm>
            <a:off x="441325" y="345440"/>
            <a:ext cx="7198995" cy="1460436"/>
          </a:xfrm>
          <a:prstGeom prst="rect">
            <a:avLst/>
          </a:prstGeom>
          <a:noFill/>
          <a:ln cap="flat" cmpd="sng" w="9525">
            <a:solidFill>
              <a:schemeClr val="dk1"/>
            </a:solidFill>
            <a:prstDash val="solid"/>
            <a:round/>
            <a:headEnd len="sm" w="sm" type="none"/>
            <a:tailEnd len="sm" w="sm" type="none"/>
          </a:ln>
        </p:spPr>
      </p:pic>
      <p:sp>
        <p:nvSpPr>
          <p:cNvPr id="578" name="Google Shape;578;p37"/>
          <p:cNvSpPr txBox="1"/>
          <p:nvPr/>
        </p:nvSpPr>
        <p:spPr>
          <a:xfrm>
            <a:off x="400685" y="2202934"/>
            <a:ext cx="485361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Calibri"/>
                <a:ea typeface="Calibri"/>
                <a:cs typeface="Calibri"/>
                <a:sym typeface="Calibri"/>
              </a:rPr>
              <a:t>Punti fondamentali fissati dalla raccomandazione:</a:t>
            </a:r>
            <a:endParaRPr sz="1800">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pic>
        <p:nvPicPr>
          <p:cNvPr id="583" name="Google Shape;583;p38"/>
          <p:cNvPicPr preferRelativeResize="0"/>
          <p:nvPr/>
        </p:nvPicPr>
        <p:blipFill rotWithShape="1">
          <a:blip r:embed="rId3">
            <a:alphaModFix/>
          </a:blip>
          <a:srcRect b="0" l="0" r="0" t="0"/>
          <a:stretch/>
        </p:blipFill>
        <p:spPr>
          <a:xfrm>
            <a:off x="152400" y="376238"/>
            <a:ext cx="3581400" cy="814387"/>
          </a:xfrm>
          <a:prstGeom prst="rect">
            <a:avLst/>
          </a:prstGeom>
          <a:noFill/>
          <a:ln>
            <a:noFill/>
          </a:ln>
        </p:spPr>
      </p:pic>
      <p:grpSp>
        <p:nvGrpSpPr>
          <p:cNvPr id="584" name="Google Shape;584;p38"/>
          <p:cNvGrpSpPr/>
          <p:nvPr/>
        </p:nvGrpSpPr>
        <p:grpSpPr>
          <a:xfrm>
            <a:off x="4114800" y="352425"/>
            <a:ext cx="4892675" cy="6124575"/>
            <a:chOff x="2678" y="0"/>
            <a:chExt cx="3082" cy="3858"/>
          </a:xfrm>
        </p:grpSpPr>
        <p:pic>
          <p:nvPicPr>
            <p:cNvPr id="585" name="Google Shape;585;p38"/>
            <p:cNvPicPr preferRelativeResize="0"/>
            <p:nvPr/>
          </p:nvPicPr>
          <p:blipFill rotWithShape="1">
            <a:blip r:embed="rId4">
              <a:alphaModFix/>
            </a:blip>
            <a:srcRect b="0" l="0" r="0" t="0"/>
            <a:stretch/>
          </p:blipFill>
          <p:spPr>
            <a:xfrm>
              <a:off x="2682" y="0"/>
              <a:ext cx="3078" cy="2394"/>
            </a:xfrm>
            <a:prstGeom prst="rect">
              <a:avLst/>
            </a:prstGeom>
            <a:noFill/>
            <a:ln>
              <a:noFill/>
            </a:ln>
          </p:spPr>
        </p:pic>
        <p:pic>
          <p:nvPicPr>
            <p:cNvPr id="586" name="Google Shape;586;p38"/>
            <p:cNvPicPr preferRelativeResize="0"/>
            <p:nvPr/>
          </p:nvPicPr>
          <p:blipFill rotWithShape="1">
            <a:blip r:embed="rId5">
              <a:alphaModFix/>
            </a:blip>
            <a:srcRect b="0" l="0" r="0" t="0"/>
            <a:stretch/>
          </p:blipFill>
          <p:spPr>
            <a:xfrm>
              <a:off x="2678" y="2400"/>
              <a:ext cx="3042" cy="1458"/>
            </a:xfrm>
            <a:prstGeom prst="rect">
              <a:avLst/>
            </a:prstGeom>
            <a:noFill/>
            <a:ln>
              <a:noFill/>
            </a:ln>
          </p:spPr>
        </p:pic>
      </p:grpSp>
      <p:pic>
        <p:nvPicPr>
          <p:cNvPr id="587" name="Google Shape;587;p38"/>
          <p:cNvPicPr preferRelativeResize="0"/>
          <p:nvPr/>
        </p:nvPicPr>
        <p:blipFill rotWithShape="1">
          <a:blip r:embed="rId6">
            <a:alphaModFix/>
          </a:blip>
          <a:srcRect b="0" l="0" r="0" t="0"/>
          <a:stretch/>
        </p:blipFill>
        <p:spPr>
          <a:xfrm>
            <a:off x="76200" y="1524000"/>
            <a:ext cx="3733800" cy="520700"/>
          </a:xfrm>
          <a:prstGeom prst="rect">
            <a:avLst/>
          </a:prstGeom>
          <a:noFill/>
          <a:ln>
            <a:noFill/>
          </a:ln>
        </p:spPr>
      </p:pic>
      <p:cxnSp>
        <p:nvCxnSpPr>
          <p:cNvPr id="588" name="Google Shape;588;p38"/>
          <p:cNvCxnSpPr/>
          <p:nvPr/>
        </p:nvCxnSpPr>
        <p:spPr>
          <a:xfrm>
            <a:off x="3886200" y="304800"/>
            <a:ext cx="0" cy="61722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pic>
        <p:nvPicPr>
          <p:cNvPr id="593" name="Google Shape;593;p39"/>
          <p:cNvPicPr preferRelativeResize="0"/>
          <p:nvPr/>
        </p:nvPicPr>
        <p:blipFill rotWithShape="1">
          <a:blip r:embed="rId3">
            <a:alphaModFix/>
          </a:blip>
          <a:srcRect b="0" l="0" r="0" t="0"/>
          <a:stretch/>
        </p:blipFill>
        <p:spPr>
          <a:xfrm>
            <a:off x="0" y="23813"/>
            <a:ext cx="3581400" cy="814387"/>
          </a:xfrm>
          <a:prstGeom prst="rect">
            <a:avLst/>
          </a:prstGeom>
          <a:noFill/>
          <a:ln>
            <a:noFill/>
          </a:ln>
        </p:spPr>
      </p:pic>
      <p:cxnSp>
        <p:nvCxnSpPr>
          <p:cNvPr id="594" name="Google Shape;594;p39"/>
          <p:cNvCxnSpPr/>
          <p:nvPr/>
        </p:nvCxnSpPr>
        <p:spPr>
          <a:xfrm>
            <a:off x="4722813" y="914400"/>
            <a:ext cx="0" cy="5638800"/>
          </a:xfrm>
          <a:prstGeom prst="straightConnector1">
            <a:avLst/>
          </a:prstGeom>
          <a:noFill/>
          <a:ln cap="flat" cmpd="sng" w="9525">
            <a:solidFill>
              <a:schemeClr val="dk1"/>
            </a:solidFill>
            <a:prstDash val="solid"/>
            <a:round/>
            <a:headEnd len="med" w="med" type="none"/>
            <a:tailEnd len="med" w="med" type="none"/>
          </a:ln>
        </p:spPr>
      </p:cxnSp>
      <p:sp>
        <p:nvSpPr>
          <p:cNvPr id="595" name="Google Shape;595;p39"/>
          <p:cNvSpPr txBox="1"/>
          <p:nvPr/>
        </p:nvSpPr>
        <p:spPr>
          <a:xfrm>
            <a:off x="1148080" y="914400"/>
            <a:ext cx="274320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800">
                <a:solidFill>
                  <a:schemeClr val="dk1"/>
                </a:solidFill>
                <a:latin typeface="Calibri"/>
                <a:ea typeface="Calibri"/>
                <a:cs typeface="Calibri"/>
                <a:sym typeface="Calibri"/>
              </a:rPr>
              <a:t>OBBLIGHI REGIONALI</a:t>
            </a:r>
            <a:endParaRPr/>
          </a:p>
        </p:txBody>
      </p:sp>
      <p:sp>
        <p:nvSpPr>
          <p:cNvPr id="596" name="Google Shape;596;p39"/>
          <p:cNvSpPr txBox="1"/>
          <p:nvPr/>
        </p:nvSpPr>
        <p:spPr>
          <a:xfrm>
            <a:off x="5834380" y="904240"/>
            <a:ext cx="270510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800">
                <a:solidFill>
                  <a:schemeClr val="dk1"/>
                </a:solidFill>
                <a:latin typeface="Calibri"/>
                <a:ea typeface="Calibri"/>
                <a:cs typeface="Calibri"/>
                <a:sym typeface="Calibri"/>
              </a:rPr>
              <a:t>OBBLIGHI AZIENDALI</a:t>
            </a:r>
            <a:endParaRPr/>
          </a:p>
        </p:txBody>
      </p:sp>
      <p:sp>
        <p:nvSpPr>
          <p:cNvPr id="597" name="Google Shape;597;p39"/>
          <p:cNvSpPr txBox="1"/>
          <p:nvPr/>
        </p:nvSpPr>
        <p:spPr>
          <a:xfrm>
            <a:off x="127000" y="2552700"/>
            <a:ext cx="4424363" cy="26717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300">
                <a:solidFill>
                  <a:schemeClr val="dk1"/>
                </a:solidFill>
                <a:latin typeface="Calibri"/>
                <a:ea typeface="Calibri"/>
                <a:cs typeface="Calibri"/>
                <a:sym typeface="Calibri"/>
              </a:rPr>
              <a:t>Analisi della realtà agro-alimentare e socio-economica</a:t>
            </a:r>
            <a:endParaRPr/>
          </a:p>
          <a:p>
            <a:pPr indent="0" lvl="0" marL="0" marR="0" rtl="0" algn="ctr">
              <a:spcBef>
                <a:spcPts val="0"/>
              </a:spcBef>
              <a:spcAft>
                <a:spcPts val="0"/>
              </a:spcAft>
              <a:buNone/>
            </a:pPr>
            <a:r>
              <a:t/>
            </a:r>
            <a:endParaRPr sz="1300">
              <a:solidFill>
                <a:schemeClr val="dk1"/>
              </a:solidFill>
              <a:latin typeface="Calibri"/>
              <a:ea typeface="Calibri"/>
              <a:cs typeface="Calibri"/>
              <a:sym typeface="Calibri"/>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Redigere registro unico regionale (autorizzazioni,  patentini</a:t>
            </a:r>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di competenza) </a:t>
            </a:r>
            <a:endParaRPr/>
          </a:p>
          <a:p>
            <a:pPr indent="0" lvl="0" marL="0" marR="0" rtl="0" algn="ctr">
              <a:spcBef>
                <a:spcPts val="0"/>
              </a:spcBef>
              <a:spcAft>
                <a:spcPts val="0"/>
              </a:spcAft>
              <a:buNone/>
            </a:pPr>
            <a:r>
              <a:t/>
            </a:r>
            <a:endParaRPr sz="1300">
              <a:solidFill>
                <a:schemeClr val="dk1"/>
              </a:solidFill>
              <a:latin typeface="Calibri"/>
              <a:ea typeface="Calibri"/>
              <a:cs typeface="Calibri"/>
              <a:sym typeface="Calibri"/>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Individuare le aree di esclusione (aree protette, aree preposte</a:t>
            </a:r>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alla bio-diversità, bacini golenali)</a:t>
            </a:r>
            <a:endParaRPr/>
          </a:p>
          <a:p>
            <a:pPr indent="0" lvl="0" marL="0" marR="0" rtl="0" algn="ctr">
              <a:spcBef>
                <a:spcPts val="0"/>
              </a:spcBef>
              <a:spcAft>
                <a:spcPts val="0"/>
              </a:spcAft>
              <a:buNone/>
            </a:pPr>
            <a:r>
              <a:t/>
            </a:r>
            <a:endParaRPr sz="1300">
              <a:solidFill>
                <a:schemeClr val="dk1"/>
              </a:solidFill>
              <a:latin typeface="Calibri"/>
              <a:ea typeface="Calibri"/>
              <a:cs typeface="Calibri"/>
              <a:sym typeface="Calibri"/>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Individuare le zone in cui non poter coltivare PGM interfeconde</a:t>
            </a:r>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con altre colture non GM (prodotti DOP, IGP, Biologico)</a:t>
            </a:r>
            <a:endParaRPr/>
          </a:p>
          <a:p>
            <a:pPr indent="0" lvl="0" marL="0" marR="0" rtl="0" algn="ctr">
              <a:spcBef>
                <a:spcPts val="0"/>
              </a:spcBef>
              <a:spcAft>
                <a:spcPts val="0"/>
              </a:spcAft>
              <a:buNone/>
            </a:pPr>
            <a:r>
              <a:t/>
            </a:r>
            <a:endParaRPr sz="1300">
              <a:solidFill>
                <a:schemeClr val="dk1"/>
              </a:solidFill>
              <a:latin typeface="Calibri"/>
              <a:ea typeface="Calibri"/>
              <a:cs typeface="Calibri"/>
              <a:sym typeface="Calibri"/>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Gestire le zone di confine con altre regioni attraverso accordi</a:t>
            </a:r>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bilaterali </a:t>
            </a:r>
            <a:endParaRPr/>
          </a:p>
        </p:txBody>
      </p:sp>
      <p:sp>
        <p:nvSpPr>
          <p:cNvPr id="598" name="Google Shape;598;p39"/>
          <p:cNvSpPr txBox="1"/>
          <p:nvPr/>
        </p:nvSpPr>
        <p:spPr>
          <a:xfrm>
            <a:off x="4852988" y="1371600"/>
            <a:ext cx="4229100" cy="505301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300">
                <a:solidFill>
                  <a:schemeClr val="dk1"/>
                </a:solidFill>
                <a:latin typeface="Calibri"/>
                <a:ea typeface="Calibri"/>
                <a:cs typeface="Calibri"/>
                <a:sym typeface="Calibri"/>
              </a:rPr>
              <a:t>Chiedere autorizzazione alla regione su cui si intende</a:t>
            </a:r>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coltivare una PGM (*)</a:t>
            </a:r>
            <a:endParaRPr/>
          </a:p>
          <a:p>
            <a:pPr indent="0" lvl="0" marL="0" marR="0" rtl="0" algn="ctr">
              <a:spcBef>
                <a:spcPts val="0"/>
              </a:spcBef>
              <a:spcAft>
                <a:spcPts val="0"/>
              </a:spcAft>
              <a:buNone/>
            </a:pPr>
            <a:r>
              <a:t/>
            </a:r>
            <a:endParaRPr sz="1300">
              <a:solidFill>
                <a:schemeClr val="dk1"/>
              </a:solidFill>
              <a:latin typeface="Calibri"/>
              <a:ea typeface="Calibri"/>
              <a:cs typeface="Calibri"/>
              <a:sym typeface="Calibri"/>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Pagamento tariffa regionale</a:t>
            </a:r>
            <a:endParaRPr/>
          </a:p>
          <a:p>
            <a:pPr indent="0" lvl="0" marL="0" marR="0" rtl="0" algn="ctr">
              <a:spcBef>
                <a:spcPts val="0"/>
              </a:spcBef>
              <a:spcAft>
                <a:spcPts val="0"/>
              </a:spcAft>
              <a:buNone/>
            </a:pPr>
            <a:r>
              <a:t/>
            </a:r>
            <a:endParaRPr sz="1300">
              <a:solidFill>
                <a:schemeClr val="dk1"/>
              </a:solidFill>
              <a:latin typeface="Calibri"/>
              <a:ea typeface="Calibri"/>
              <a:cs typeface="Calibri"/>
              <a:sym typeface="Calibri"/>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Costituire una polizza assicurativa</a:t>
            </a:r>
            <a:endParaRPr/>
          </a:p>
          <a:p>
            <a:pPr indent="0" lvl="0" marL="0" marR="0" rtl="0" algn="ctr">
              <a:spcBef>
                <a:spcPts val="0"/>
              </a:spcBef>
              <a:spcAft>
                <a:spcPts val="0"/>
              </a:spcAft>
              <a:buNone/>
            </a:pPr>
            <a:r>
              <a:t/>
            </a:r>
            <a:endParaRPr sz="1300">
              <a:solidFill>
                <a:schemeClr val="dk1"/>
              </a:solidFill>
              <a:latin typeface="Calibri"/>
              <a:ea typeface="Calibri"/>
              <a:cs typeface="Calibri"/>
              <a:sym typeface="Calibri"/>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Prendere tutte le misure precauzionali conformi alle schede</a:t>
            </a:r>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Tecniche (ALLEGATO A (**))</a:t>
            </a:r>
            <a:endParaRPr/>
          </a:p>
          <a:p>
            <a:pPr indent="0" lvl="0" marL="0" marR="0" rtl="0" algn="ctr">
              <a:spcBef>
                <a:spcPts val="0"/>
              </a:spcBef>
              <a:spcAft>
                <a:spcPts val="0"/>
              </a:spcAft>
              <a:buNone/>
            </a:pPr>
            <a:r>
              <a:t/>
            </a:r>
            <a:endParaRPr sz="1300">
              <a:solidFill>
                <a:schemeClr val="dk1"/>
              </a:solidFill>
              <a:latin typeface="Calibri"/>
              <a:ea typeface="Calibri"/>
              <a:cs typeface="Calibri"/>
              <a:sym typeface="Calibri"/>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	4.1) Separazione dei campi, la conservazione</a:t>
            </a:r>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e l’impiego delle sementi, la produzione, il trasporto, la </a:t>
            </a:r>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trasformazione, la conservazione del prodotto, il commercio</a:t>
            </a:r>
            <a:endParaRPr/>
          </a:p>
          <a:p>
            <a:pPr indent="0" lvl="0" marL="0" marR="0" rtl="0" algn="ctr">
              <a:spcBef>
                <a:spcPts val="0"/>
              </a:spcBef>
              <a:spcAft>
                <a:spcPts val="0"/>
              </a:spcAft>
              <a:buNone/>
            </a:pPr>
            <a:r>
              <a:t/>
            </a:r>
            <a:endParaRPr sz="1300">
              <a:solidFill>
                <a:schemeClr val="dk1"/>
              </a:solidFill>
              <a:latin typeface="Calibri"/>
              <a:ea typeface="Calibri"/>
              <a:cs typeface="Calibri"/>
              <a:sym typeface="Calibri"/>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	4.5) Ritorno a colture convenzionali su terreno</a:t>
            </a:r>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che l’anno precedente ha ospitato colture GM: “…per i tre</a:t>
            </a:r>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Anni successivi…” la coltura “…è considerata transgenica”</a:t>
            </a:r>
            <a:endParaRPr/>
          </a:p>
          <a:p>
            <a:pPr indent="0" lvl="0" marL="0" marR="0" rtl="0" algn="ctr">
              <a:spcBef>
                <a:spcPts val="0"/>
              </a:spcBef>
              <a:spcAft>
                <a:spcPts val="0"/>
              </a:spcAft>
              <a:buNone/>
            </a:pPr>
            <a:r>
              <a:t/>
            </a:r>
            <a:endParaRPr sz="1300">
              <a:solidFill>
                <a:schemeClr val="dk1"/>
              </a:solidFill>
              <a:latin typeface="Calibri"/>
              <a:ea typeface="Calibri"/>
              <a:cs typeface="Calibri"/>
              <a:sym typeface="Calibri"/>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	4.6) Se si vuole tornare ad una produzione con-</a:t>
            </a:r>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venzionale prima dei tre anni, le produzioni ottenute dovran-</a:t>
            </a:r>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no essere analizzate da un laboratorio accreditato</a:t>
            </a:r>
            <a:endParaRPr/>
          </a:p>
          <a:p>
            <a:pPr indent="0" lvl="0" marL="0" marR="0" rtl="0" algn="ctr">
              <a:spcBef>
                <a:spcPts val="0"/>
              </a:spcBef>
              <a:spcAft>
                <a:spcPts val="0"/>
              </a:spcAft>
              <a:buNone/>
            </a:pPr>
            <a:r>
              <a:t/>
            </a:r>
            <a:endParaRPr sz="1300">
              <a:solidFill>
                <a:schemeClr val="dk1"/>
              </a:solidFill>
              <a:latin typeface="Calibri"/>
              <a:ea typeface="Calibri"/>
              <a:cs typeface="Calibri"/>
              <a:sym typeface="Calibri"/>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	4.7) Nelle aziende dove avviene la produzione</a:t>
            </a:r>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delle sementi convenzionali o biologiche non possono esse-</a:t>
            </a:r>
            <a:endParaRPr/>
          </a:p>
          <a:p>
            <a:pPr indent="0" lvl="0" marL="0" marR="0" rtl="0" algn="ctr">
              <a:spcBef>
                <a:spcPts val="0"/>
              </a:spcBef>
              <a:spcAft>
                <a:spcPts val="0"/>
              </a:spcAft>
              <a:buNone/>
            </a:pPr>
            <a:r>
              <a:rPr lang="it-IT" sz="1300">
                <a:solidFill>
                  <a:schemeClr val="dk1"/>
                </a:solidFill>
                <a:latin typeface="Calibri"/>
                <a:ea typeface="Calibri"/>
                <a:cs typeface="Calibri"/>
                <a:sym typeface="Calibri"/>
              </a:rPr>
              <a:t>re coltivate varietà GM sessualmente compatibili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pic>
        <p:nvPicPr>
          <p:cNvPr id="603" name="Google Shape;603;p40"/>
          <p:cNvPicPr preferRelativeResize="0"/>
          <p:nvPr/>
        </p:nvPicPr>
        <p:blipFill rotWithShape="1">
          <a:blip r:embed="rId3">
            <a:alphaModFix/>
          </a:blip>
          <a:srcRect b="0" l="0" r="0" t="0"/>
          <a:stretch/>
        </p:blipFill>
        <p:spPr>
          <a:xfrm>
            <a:off x="0" y="23813"/>
            <a:ext cx="3581400" cy="814387"/>
          </a:xfrm>
          <a:prstGeom prst="rect">
            <a:avLst/>
          </a:prstGeom>
          <a:noFill/>
          <a:ln>
            <a:noFill/>
          </a:ln>
        </p:spPr>
      </p:pic>
      <p:sp>
        <p:nvSpPr>
          <p:cNvPr id="604" name="Google Shape;604;p40"/>
          <p:cNvSpPr txBox="1"/>
          <p:nvPr/>
        </p:nvSpPr>
        <p:spPr>
          <a:xfrm>
            <a:off x="8391525" y="152400"/>
            <a:ext cx="598488" cy="519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2800">
                <a:solidFill>
                  <a:schemeClr val="dk1"/>
                </a:solidFill>
                <a:latin typeface="Calibri"/>
                <a:ea typeface="Calibri"/>
                <a:cs typeface="Calibri"/>
                <a:sym typeface="Calibri"/>
              </a:rPr>
              <a:t>(*)</a:t>
            </a:r>
            <a:endParaRPr/>
          </a:p>
        </p:txBody>
      </p:sp>
      <p:pic>
        <p:nvPicPr>
          <p:cNvPr id="605" name="Google Shape;605;p40"/>
          <p:cNvPicPr preferRelativeResize="0"/>
          <p:nvPr/>
        </p:nvPicPr>
        <p:blipFill rotWithShape="1">
          <a:blip r:embed="rId4">
            <a:alphaModFix/>
          </a:blip>
          <a:srcRect b="0" l="0" r="0" t="0"/>
          <a:stretch/>
        </p:blipFill>
        <p:spPr>
          <a:xfrm>
            <a:off x="91440" y="1522686"/>
            <a:ext cx="8361680" cy="4193946"/>
          </a:xfrm>
          <a:prstGeom prst="rect">
            <a:avLst/>
          </a:prstGeom>
          <a:noFill/>
          <a:ln>
            <a:noFill/>
          </a:ln>
        </p:spPr>
      </p:pic>
      <p:cxnSp>
        <p:nvCxnSpPr>
          <p:cNvPr id="606" name="Google Shape;606;p40"/>
          <p:cNvCxnSpPr/>
          <p:nvPr/>
        </p:nvCxnSpPr>
        <p:spPr>
          <a:xfrm>
            <a:off x="1320800" y="2743200"/>
            <a:ext cx="6370320" cy="0"/>
          </a:xfrm>
          <a:prstGeom prst="straightConnector1">
            <a:avLst/>
          </a:prstGeom>
          <a:noFill/>
          <a:ln cap="flat" cmpd="sng" w="12700">
            <a:solidFill>
              <a:srgbClr val="FF0000"/>
            </a:solidFill>
            <a:prstDash val="solid"/>
            <a:round/>
            <a:headEnd len="sm" w="sm" type="none"/>
            <a:tailEnd len="sm" w="sm" type="none"/>
          </a:ln>
        </p:spPr>
      </p:cxn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pic>
        <p:nvPicPr>
          <p:cNvPr id="611" name="Google Shape;611;p41"/>
          <p:cNvPicPr preferRelativeResize="0"/>
          <p:nvPr/>
        </p:nvPicPr>
        <p:blipFill rotWithShape="1">
          <a:blip r:embed="rId3">
            <a:alphaModFix/>
          </a:blip>
          <a:srcRect b="0" l="0" r="0" t="0"/>
          <a:stretch/>
        </p:blipFill>
        <p:spPr>
          <a:xfrm>
            <a:off x="0" y="23813"/>
            <a:ext cx="3581400" cy="814387"/>
          </a:xfrm>
          <a:prstGeom prst="rect">
            <a:avLst/>
          </a:prstGeom>
          <a:noFill/>
          <a:ln>
            <a:noFill/>
          </a:ln>
        </p:spPr>
      </p:pic>
      <p:sp>
        <p:nvSpPr>
          <p:cNvPr id="612" name="Google Shape;612;p41"/>
          <p:cNvSpPr txBox="1"/>
          <p:nvPr/>
        </p:nvSpPr>
        <p:spPr>
          <a:xfrm>
            <a:off x="8229600" y="152400"/>
            <a:ext cx="776288" cy="519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2800">
                <a:solidFill>
                  <a:schemeClr val="dk1"/>
                </a:solidFill>
                <a:latin typeface="Calibri"/>
                <a:ea typeface="Calibri"/>
                <a:cs typeface="Calibri"/>
                <a:sym typeface="Calibri"/>
              </a:rPr>
              <a:t>(**)</a:t>
            </a:r>
            <a:endParaRPr/>
          </a:p>
        </p:txBody>
      </p:sp>
      <p:pic>
        <p:nvPicPr>
          <p:cNvPr id="613" name="Google Shape;613;p41"/>
          <p:cNvPicPr preferRelativeResize="0"/>
          <p:nvPr/>
        </p:nvPicPr>
        <p:blipFill rotWithShape="1">
          <a:blip r:embed="rId4">
            <a:alphaModFix/>
          </a:blip>
          <a:srcRect b="0" l="0" r="0" t="0"/>
          <a:stretch/>
        </p:blipFill>
        <p:spPr>
          <a:xfrm>
            <a:off x="17277" y="1359345"/>
            <a:ext cx="4369573" cy="4124916"/>
          </a:xfrm>
          <a:prstGeom prst="rect">
            <a:avLst/>
          </a:prstGeom>
          <a:noFill/>
          <a:ln>
            <a:noFill/>
          </a:ln>
        </p:spPr>
      </p:pic>
      <p:pic>
        <p:nvPicPr>
          <p:cNvPr id="614" name="Google Shape;614;p41"/>
          <p:cNvPicPr preferRelativeResize="0"/>
          <p:nvPr/>
        </p:nvPicPr>
        <p:blipFill rotWithShape="1">
          <a:blip r:embed="rId5">
            <a:alphaModFix/>
          </a:blip>
          <a:srcRect b="0" l="0" r="0" t="0"/>
          <a:stretch/>
        </p:blipFill>
        <p:spPr>
          <a:xfrm>
            <a:off x="4620130" y="1788480"/>
            <a:ext cx="4412775" cy="3505680"/>
          </a:xfrm>
          <a:prstGeom prst="rect">
            <a:avLst/>
          </a:prstGeom>
          <a:noFill/>
          <a:ln>
            <a:noFill/>
          </a:ln>
        </p:spPr>
      </p:pic>
      <p:pic>
        <p:nvPicPr>
          <p:cNvPr id="615" name="Google Shape;615;p41"/>
          <p:cNvPicPr preferRelativeResize="0"/>
          <p:nvPr/>
        </p:nvPicPr>
        <p:blipFill rotWithShape="1">
          <a:blip r:embed="rId6">
            <a:alphaModFix/>
          </a:blip>
          <a:srcRect b="0" l="0" r="0" t="0"/>
          <a:stretch/>
        </p:blipFill>
        <p:spPr>
          <a:xfrm>
            <a:off x="4653280" y="1229360"/>
            <a:ext cx="2509520" cy="440267"/>
          </a:xfrm>
          <a:prstGeom prst="rect">
            <a:avLst/>
          </a:prstGeom>
          <a:noFill/>
          <a:ln>
            <a:noFill/>
          </a:ln>
        </p:spPr>
      </p:pic>
      <p:cxnSp>
        <p:nvCxnSpPr>
          <p:cNvPr id="616" name="Google Shape;616;p41"/>
          <p:cNvCxnSpPr/>
          <p:nvPr/>
        </p:nvCxnSpPr>
        <p:spPr>
          <a:xfrm>
            <a:off x="5049520" y="3068320"/>
            <a:ext cx="568960" cy="0"/>
          </a:xfrm>
          <a:prstGeom prst="straightConnector1">
            <a:avLst/>
          </a:prstGeom>
          <a:noFill/>
          <a:ln cap="flat" cmpd="sng" w="12700">
            <a:solidFill>
              <a:srgbClr val="FF0000"/>
            </a:solidFill>
            <a:prstDash val="solid"/>
            <a:round/>
            <a:headEnd len="sm" w="sm" type="none"/>
            <a:tailEnd len="sm" w="sm" type="none"/>
          </a:ln>
        </p:spPr>
      </p:cxnSp>
      <p:cxnSp>
        <p:nvCxnSpPr>
          <p:cNvPr id="617" name="Google Shape;617;p41"/>
          <p:cNvCxnSpPr/>
          <p:nvPr/>
        </p:nvCxnSpPr>
        <p:spPr>
          <a:xfrm>
            <a:off x="5049520" y="3576320"/>
            <a:ext cx="660400" cy="0"/>
          </a:xfrm>
          <a:prstGeom prst="straightConnector1">
            <a:avLst/>
          </a:prstGeom>
          <a:noFill/>
          <a:ln cap="flat" cmpd="sng" w="12700">
            <a:solidFill>
              <a:srgbClr val="FF0000"/>
            </a:solidFill>
            <a:prstDash val="solid"/>
            <a:round/>
            <a:headEnd len="sm" w="sm" type="none"/>
            <a:tailEnd len="sm" w="sm" type="none"/>
          </a:ln>
        </p:spPr>
      </p:cxnSp>
      <p:cxnSp>
        <p:nvCxnSpPr>
          <p:cNvPr id="618" name="Google Shape;618;p41"/>
          <p:cNvCxnSpPr/>
          <p:nvPr/>
        </p:nvCxnSpPr>
        <p:spPr>
          <a:xfrm>
            <a:off x="7233920" y="4937760"/>
            <a:ext cx="1771968" cy="0"/>
          </a:xfrm>
          <a:prstGeom prst="straightConnector1">
            <a:avLst/>
          </a:prstGeom>
          <a:noFill/>
          <a:ln cap="flat" cmpd="sng" w="12700">
            <a:solidFill>
              <a:srgbClr val="FF0000"/>
            </a:solidFill>
            <a:prstDash val="solid"/>
            <a:round/>
            <a:headEnd len="sm" w="sm" type="none"/>
            <a:tailEnd len="sm" w="sm" type="none"/>
          </a:ln>
        </p:spPr>
      </p:cxnSp>
      <p:cxnSp>
        <p:nvCxnSpPr>
          <p:cNvPr id="619" name="Google Shape;619;p41"/>
          <p:cNvCxnSpPr/>
          <p:nvPr/>
        </p:nvCxnSpPr>
        <p:spPr>
          <a:xfrm>
            <a:off x="4653280" y="5090160"/>
            <a:ext cx="1771968" cy="0"/>
          </a:xfrm>
          <a:prstGeom prst="straightConnector1">
            <a:avLst/>
          </a:prstGeom>
          <a:noFill/>
          <a:ln cap="flat" cmpd="sng" w="12700">
            <a:solidFill>
              <a:srgbClr val="FF0000"/>
            </a:solidFill>
            <a:prstDash val="solid"/>
            <a:round/>
            <a:headEnd len="sm" w="sm" type="none"/>
            <a:tailEnd len="sm" w="sm" type="none"/>
          </a:ln>
        </p:spPr>
      </p:cxnSp>
      <p:sp>
        <p:nvSpPr>
          <p:cNvPr id="620" name="Google Shape;620;p41"/>
          <p:cNvSpPr/>
          <p:nvPr/>
        </p:nvSpPr>
        <p:spPr>
          <a:xfrm>
            <a:off x="335280" y="4622800"/>
            <a:ext cx="4051570" cy="861461"/>
          </a:xfrm>
          <a:prstGeom prst="rect">
            <a:avLst/>
          </a:prstGeom>
          <a:noFill/>
          <a:ln cap="flat" cmpd="sng" w="127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pic>
        <p:nvPicPr>
          <p:cNvPr id="625" name="Google Shape;625;p42"/>
          <p:cNvPicPr preferRelativeResize="0"/>
          <p:nvPr/>
        </p:nvPicPr>
        <p:blipFill rotWithShape="1">
          <a:blip r:embed="rId3">
            <a:alphaModFix/>
          </a:blip>
          <a:srcRect b="0" l="0" r="0" t="0"/>
          <a:stretch/>
        </p:blipFill>
        <p:spPr>
          <a:xfrm>
            <a:off x="0" y="0"/>
            <a:ext cx="1152525" cy="1152525"/>
          </a:xfrm>
          <a:prstGeom prst="rect">
            <a:avLst/>
          </a:prstGeom>
          <a:noFill/>
          <a:ln>
            <a:noFill/>
          </a:ln>
        </p:spPr>
      </p:pic>
      <p:sp>
        <p:nvSpPr>
          <p:cNvPr id="626" name="Google Shape;626;p42"/>
          <p:cNvSpPr txBox="1"/>
          <p:nvPr/>
        </p:nvSpPr>
        <p:spPr>
          <a:xfrm>
            <a:off x="447675" y="1645920"/>
            <a:ext cx="2976245" cy="132343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600">
                <a:solidFill>
                  <a:schemeClr val="dk1"/>
                </a:solidFill>
                <a:latin typeface="Calibri"/>
                <a:ea typeface="Calibri"/>
                <a:cs typeface="Calibri"/>
                <a:sym typeface="Calibri"/>
              </a:rPr>
              <a:t>Test di campo effettuati nel 2003 in Spagna per verificare la percentuale di commistione tra mais GM e mais convenzionale, in funzione della distanza</a:t>
            </a:r>
            <a:endParaRPr sz="1600">
              <a:solidFill>
                <a:schemeClr val="dk1"/>
              </a:solidFill>
              <a:latin typeface="Calibri"/>
              <a:ea typeface="Calibri"/>
              <a:cs typeface="Calibri"/>
              <a:sym typeface="Calibri"/>
            </a:endParaRPr>
          </a:p>
        </p:txBody>
      </p:sp>
      <p:sp>
        <p:nvSpPr>
          <p:cNvPr id="627" name="Google Shape;627;p42"/>
          <p:cNvSpPr txBox="1"/>
          <p:nvPr/>
        </p:nvSpPr>
        <p:spPr>
          <a:xfrm>
            <a:off x="106680" y="4399280"/>
            <a:ext cx="2413000" cy="156966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600">
                <a:solidFill>
                  <a:schemeClr val="dk1"/>
                </a:solidFill>
                <a:latin typeface="Calibri"/>
                <a:ea typeface="Calibri"/>
                <a:cs typeface="Calibri"/>
                <a:sym typeface="Calibri"/>
              </a:rPr>
              <a:t>I test permisero di stimare 15 metri come distanza minima per garantire ragionevolmente una commistione inferiore allo 0,9%</a:t>
            </a:r>
            <a:endParaRPr sz="1600">
              <a:solidFill>
                <a:schemeClr val="dk1"/>
              </a:solidFill>
              <a:latin typeface="Calibri"/>
              <a:ea typeface="Calibri"/>
              <a:cs typeface="Calibri"/>
              <a:sym typeface="Calibri"/>
            </a:endParaRPr>
          </a:p>
        </p:txBody>
      </p:sp>
      <p:pic>
        <p:nvPicPr>
          <p:cNvPr id="628" name="Google Shape;628;p42"/>
          <p:cNvPicPr preferRelativeResize="0"/>
          <p:nvPr/>
        </p:nvPicPr>
        <p:blipFill rotWithShape="1">
          <a:blip r:embed="rId4">
            <a:alphaModFix/>
          </a:blip>
          <a:srcRect b="30351" l="48785" r="3778" t="36899"/>
          <a:stretch/>
        </p:blipFill>
        <p:spPr>
          <a:xfrm>
            <a:off x="4613275" y="4378960"/>
            <a:ext cx="4337686" cy="2245360"/>
          </a:xfrm>
          <a:prstGeom prst="rect">
            <a:avLst/>
          </a:prstGeom>
          <a:noFill/>
          <a:ln>
            <a:noFill/>
          </a:ln>
        </p:spPr>
      </p:pic>
      <p:pic>
        <p:nvPicPr>
          <p:cNvPr id="629" name="Google Shape;629;p42"/>
          <p:cNvPicPr preferRelativeResize="0"/>
          <p:nvPr/>
        </p:nvPicPr>
        <p:blipFill rotWithShape="1">
          <a:blip r:embed="rId4">
            <a:alphaModFix/>
          </a:blip>
          <a:srcRect b="29907" l="16221" r="62444" t="37639"/>
          <a:stretch/>
        </p:blipFill>
        <p:spPr>
          <a:xfrm>
            <a:off x="2611755" y="4378960"/>
            <a:ext cx="1950720" cy="2225040"/>
          </a:xfrm>
          <a:prstGeom prst="rect">
            <a:avLst/>
          </a:prstGeom>
          <a:noFill/>
          <a:ln>
            <a:noFill/>
          </a:ln>
        </p:spPr>
      </p:pic>
      <p:pic>
        <p:nvPicPr>
          <p:cNvPr id="630" name="Google Shape;630;p42"/>
          <p:cNvPicPr preferRelativeResize="0"/>
          <p:nvPr/>
        </p:nvPicPr>
        <p:blipFill rotWithShape="1">
          <a:blip r:embed="rId5">
            <a:alphaModFix/>
          </a:blip>
          <a:srcRect b="0" l="0" r="0" t="0"/>
          <a:stretch/>
        </p:blipFill>
        <p:spPr>
          <a:xfrm>
            <a:off x="3792220" y="1524000"/>
            <a:ext cx="2472895" cy="2072640"/>
          </a:xfrm>
          <a:prstGeom prst="rect">
            <a:avLst/>
          </a:prstGeom>
          <a:noFill/>
          <a:ln>
            <a:noFill/>
          </a:ln>
        </p:spPr>
      </p:pic>
      <p:pic>
        <p:nvPicPr>
          <p:cNvPr id="631" name="Google Shape;631;p42"/>
          <p:cNvPicPr preferRelativeResize="0"/>
          <p:nvPr/>
        </p:nvPicPr>
        <p:blipFill rotWithShape="1">
          <a:blip r:embed="rId6">
            <a:alphaModFix/>
          </a:blip>
          <a:srcRect b="0" l="0" r="0" t="0"/>
          <a:stretch/>
        </p:blipFill>
        <p:spPr>
          <a:xfrm>
            <a:off x="6152092" y="1524000"/>
            <a:ext cx="2161237" cy="2072640"/>
          </a:xfrm>
          <a:prstGeom prst="rect">
            <a:avLst/>
          </a:prstGeom>
          <a:noFill/>
          <a:ln>
            <a:noFill/>
          </a:ln>
        </p:spPr>
      </p:pic>
      <p:sp>
        <p:nvSpPr>
          <p:cNvPr id="632" name="Google Shape;632;p42"/>
          <p:cNvSpPr txBox="1"/>
          <p:nvPr/>
        </p:nvSpPr>
        <p:spPr>
          <a:xfrm>
            <a:off x="0" y="34052"/>
            <a:ext cx="9144000"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400">
                <a:solidFill>
                  <a:schemeClr val="dk1"/>
                </a:solidFill>
                <a:latin typeface="Calibri"/>
                <a:ea typeface="Calibri"/>
                <a:cs typeface="Calibri"/>
                <a:sym typeface="Calibri"/>
              </a:rPr>
              <a:t>Le distanze e in generale i parametri di coesistenza,</a:t>
            </a:r>
            <a:endParaRPr/>
          </a:p>
          <a:p>
            <a:pPr indent="0" lvl="0" marL="0" marR="0" rtl="0" algn="ctr">
              <a:spcBef>
                <a:spcPts val="0"/>
              </a:spcBef>
              <a:spcAft>
                <a:spcPts val="0"/>
              </a:spcAft>
              <a:buNone/>
            </a:pPr>
            <a:r>
              <a:rPr lang="it-IT" sz="2400">
                <a:solidFill>
                  <a:schemeClr val="dk1"/>
                </a:solidFill>
                <a:latin typeface="Calibri"/>
                <a:ea typeface="Calibri"/>
                <a:cs typeface="Calibri"/>
                <a:sym typeface="Calibri"/>
              </a:rPr>
              <a:t>devono essere stabiliti su base scientifica</a:t>
            </a:r>
            <a:endParaRPr sz="2400">
              <a:solidFill>
                <a:schemeClr val="dk1"/>
              </a:solidFill>
              <a:latin typeface="Calibri"/>
              <a:ea typeface="Calibri"/>
              <a:cs typeface="Calibri"/>
              <a:sym typeface="Calibri"/>
            </a:endParaRPr>
          </a:p>
        </p:txBody>
      </p:sp>
      <p:sp>
        <p:nvSpPr>
          <p:cNvPr id="633" name="Google Shape;633;p42"/>
          <p:cNvSpPr/>
          <p:nvPr/>
        </p:nvSpPr>
        <p:spPr>
          <a:xfrm>
            <a:off x="3792220" y="1524000"/>
            <a:ext cx="4521109" cy="2072640"/>
          </a:xfrm>
          <a:prstGeom prst="rect">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34" name="Google Shape;634;p42"/>
          <p:cNvSpPr txBox="1"/>
          <p:nvPr/>
        </p:nvSpPr>
        <p:spPr>
          <a:xfrm>
            <a:off x="4856375" y="3596640"/>
            <a:ext cx="2591434"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it-IT" sz="1400">
                <a:solidFill>
                  <a:schemeClr val="dk1"/>
                </a:solidFill>
                <a:latin typeface="Calibri"/>
                <a:ea typeface="Calibri"/>
                <a:cs typeface="Calibri"/>
                <a:sym typeface="Calibri"/>
              </a:rPr>
              <a:t>Layout sperimentale</a:t>
            </a:r>
            <a:endParaRPr b="1" sz="1400">
              <a:solidFill>
                <a:schemeClr val="dk1"/>
              </a:solidFill>
              <a:latin typeface="Calibri"/>
              <a:ea typeface="Calibri"/>
              <a:cs typeface="Calibri"/>
              <a:sym typeface="Calibri"/>
            </a:endParaRPr>
          </a:p>
        </p:txBody>
      </p:sp>
      <p:sp>
        <p:nvSpPr>
          <p:cNvPr id="635" name="Google Shape;635;p42"/>
          <p:cNvSpPr/>
          <p:nvPr/>
        </p:nvSpPr>
        <p:spPr>
          <a:xfrm>
            <a:off x="2611755" y="5567680"/>
            <a:ext cx="1950720" cy="142240"/>
          </a:xfrm>
          <a:prstGeom prst="rect">
            <a:avLst/>
          </a:prstGeom>
          <a:no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pic>
        <p:nvPicPr>
          <p:cNvPr id="640" name="Google Shape;640;p43"/>
          <p:cNvPicPr preferRelativeResize="0"/>
          <p:nvPr/>
        </p:nvPicPr>
        <p:blipFill rotWithShape="1">
          <a:blip r:embed="rId3">
            <a:alphaModFix/>
          </a:blip>
          <a:srcRect b="0" l="0" r="0" t="46370"/>
          <a:stretch/>
        </p:blipFill>
        <p:spPr>
          <a:xfrm>
            <a:off x="0" y="2966720"/>
            <a:ext cx="9133538" cy="3677920"/>
          </a:xfrm>
          <a:prstGeom prst="rect">
            <a:avLst/>
          </a:prstGeom>
          <a:noFill/>
          <a:ln>
            <a:noFill/>
          </a:ln>
        </p:spPr>
      </p:pic>
      <p:sp>
        <p:nvSpPr>
          <p:cNvPr id="641" name="Google Shape;641;p43"/>
          <p:cNvSpPr/>
          <p:nvPr/>
        </p:nvSpPr>
        <p:spPr>
          <a:xfrm>
            <a:off x="3779520" y="4155440"/>
            <a:ext cx="731520" cy="2397760"/>
          </a:xfrm>
          <a:prstGeom prst="rect">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642" name="Google Shape;642;p43"/>
          <p:cNvPicPr preferRelativeResize="0"/>
          <p:nvPr/>
        </p:nvPicPr>
        <p:blipFill rotWithShape="1">
          <a:blip r:embed="rId4">
            <a:alphaModFix/>
          </a:blip>
          <a:srcRect b="0" l="0" r="0" t="0"/>
          <a:stretch/>
        </p:blipFill>
        <p:spPr>
          <a:xfrm>
            <a:off x="0" y="0"/>
            <a:ext cx="1152525" cy="1152525"/>
          </a:xfrm>
          <a:prstGeom prst="rect">
            <a:avLst/>
          </a:prstGeom>
          <a:noFill/>
          <a:ln>
            <a:noFill/>
          </a:ln>
        </p:spPr>
      </p:pic>
      <p:sp>
        <p:nvSpPr>
          <p:cNvPr id="643" name="Google Shape;643;p43"/>
          <p:cNvSpPr txBox="1"/>
          <p:nvPr/>
        </p:nvSpPr>
        <p:spPr>
          <a:xfrm>
            <a:off x="0" y="34052"/>
            <a:ext cx="9144000"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400">
                <a:solidFill>
                  <a:schemeClr val="dk1"/>
                </a:solidFill>
                <a:latin typeface="Calibri"/>
                <a:ea typeface="Calibri"/>
                <a:cs typeface="Calibri"/>
                <a:sym typeface="Calibri"/>
              </a:rPr>
              <a:t>Le distanze e in generale i parametri di coesistenza,</a:t>
            </a:r>
            <a:endParaRPr/>
          </a:p>
          <a:p>
            <a:pPr indent="0" lvl="0" marL="0" marR="0" rtl="0" algn="ctr">
              <a:spcBef>
                <a:spcPts val="0"/>
              </a:spcBef>
              <a:spcAft>
                <a:spcPts val="0"/>
              </a:spcAft>
              <a:buNone/>
            </a:pPr>
            <a:r>
              <a:rPr lang="it-IT" sz="2400">
                <a:solidFill>
                  <a:schemeClr val="dk1"/>
                </a:solidFill>
                <a:latin typeface="Calibri"/>
                <a:ea typeface="Calibri"/>
                <a:cs typeface="Calibri"/>
                <a:sym typeface="Calibri"/>
              </a:rPr>
              <a:t>devono essere stabiliti su base scientifica</a:t>
            </a:r>
            <a:endParaRPr sz="2400">
              <a:solidFill>
                <a:schemeClr val="dk1"/>
              </a:solidFill>
              <a:latin typeface="Calibri"/>
              <a:ea typeface="Calibri"/>
              <a:cs typeface="Calibri"/>
              <a:sym typeface="Calibri"/>
            </a:endParaRPr>
          </a:p>
        </p:txBody>
      </p:sp>
      <p:sp>
        <p:nvSpPr>
          <p:cNvPr id="644" name="Google Shape;644;p43"/>
          <p:cNvSpPr txBox="1"/>
          <p:nvPr/>
        </p:nvSpPr>
        <p:spPr>
          <a:xfrm>
            <a:off x="0" y="1404273"/>
            <a:ext cx="9144000" cy="584776"/>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600">
                <a:solidFill>
                  <a:schemeClr val="dk1"/>
                </a:solidFill>
                <a:latin typeface="Calibri"/>
                <a:ea typeface="Calibri"/>
                <a:cs typeface="Calibri"/>
                <a:sym typeface="Calibri"/>
              </a:rPr>
              <a:t>Furono successivamente fatte una serie di analisi volte a monitorare la situazione. Vennero analizzati negli anni una serie di lotti per quantificare quanti di questi avessero soglie di commistione superiori allo 0,9%</a:t>
            </a:r>
            <a:endParaRPr sz="1600">
              <a:solidFill>
                <a:schemeClr val="dk1"/>
              </a:solidFill>
              <a:latin typeface="Calibri"/>
              <a:ea typeface="Calibri"/>
              <a:cs typeface="Calibri"/>
              <a:sym typeface="Calibri"/>
            </a:endParaRPr>
          </a:p>
        </p:txBody>
      </p:sp>
      <p:sp>
        <p:nvSpPr>
          <p:cNvPr id="645" name="Google Shape;645;p43"/>
          <p:cNvSpPr txBox="1"/>
          <p:nvPr/>
        </p:nvSpPr>
        <p:spPr>
          <a:xfrm>
            <a:off x="-10462" y="2141449"/>
            <a:ext cx="9144000" cy="584776"/>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600">
                <a:solidFill>
                  <a:schemeClr val="dk1"/>
                </a:solidFill>
                <a:latin typeface="Calibri"/>
                <a:ea typeface="Calibri"/>
                <a:cs typeface="Calibri"/>
                <a:sym typeface="Calibri"/>
              </a:rPr>
              <a:t>Negli anni 2005, 2006, 2007, su un totale di 2381 lotti analizzati, 10 risultarono avere una percentuale di commistione superiore allo 0,9% (0,4%) </a:t>
            </a:r>
            <a:endParaRPr sz="1600">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44"/>
          <p:cNvSpPr txBox="1"/>
          <p:nvPr/>
        </p:nvSpPr>
        <p:spPr>
          <a:xfrm>
            <a:off x="204717" y="2543509"/>
            <a:ext cx="8693624" cy="1754326"/>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3600">
                <a:solidFill>
                  <a:schemeClr val="dk1"/>
                </a:solidFill>
                <a:latin typeface="Calibri"/>
                <a:ea typeface="Calibri"/>
                <a:cs typeface="Calibri"/>
                <a:sym typeface="Calibri"/>
              </a:rPr>
              <a:t>Sulla base di questo impianto normativo, cerchiamo di analizzare e capire alcuni recenti avvenimenti…</a:t>
            </a:r>
            <a:endParaRPr sz="3600">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45"/>
          <p:cNvSpPr/>
          <p:nvPr/>
        </p:nvSpPr>
        <p:spPr>
          <a:xfrm>
            <a:off x="0" y="-228600"/>
            <a:ext cx="91440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it-IT" sz="2800">
                <a:solidFill>
                  <a:srgbClr val="000000"/>
                </a:solidFill>
                <a:latin typeface="Calibri"/>
                <a:ea typeface="Calibri"/>
                <a:cs typeface="Calibri"/>
                <a:sym typeface="Calibri"/>
              </a:rPr>
              <a:t>Vicende recenti…</a:t>
            </a:r>
            <a:endParaRPr/>
          </a:p>
        </p:txBody>
      </p:sp>
      <p:sp>
        <p:nvSpPr>
          <p:cNvPr id="657" name="Google Shape;657;p45"/>
          <p:cNvSpPr txBox="1"/>
          <p:nvPr/>
        </p:nvSpPr>
        <p:spPr>
          <a:xfrm>
            <a:off x="139700" y="1571625"/>
            <a:ext cx="8839200" cy="94297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400">
                <a:solidFill>
                  <a:schemeClr val="dk1"/>
                </a:solidFill>
                <a:latin typeface="Calibri"/>
                <a:ea typeface="Calibri"/>
                <a:cs typeface="Calibri"/>
                <a:sym typeface="Calibri"/>
              </a:rPr>
              <a:t>Caso C-442/09 Karl Heinz Bablok contro lo stato di Baviera:</a:t>
            </a:r>
            <a:endParaRPr/>
          </a:p>
          <a:p>
            <a:pPr indent="0" lvl="0" marL="0" marR="0" rtl="0" algn="just">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it-IT" sz="1400">
                <a:solidFill>
                  <a:schemeClr val="dk1"/>
                </a:solidFill>
                <a:latin typeface="Calibri"/>
                <a:ea typeface="Calibri"/>
                <a:cs typeface="Calibri"/>
                <a:sym typeface="Calibri"/>
              </a:rPr>
              <a:t>Il sig. Bablok denuncia che il polline derivato da mais geneticamente modificato (varietà MON 810), proveniente da un campo sperimentale, proprietà dello stato di Baviera e distante 500 metri dal suo apiario, abbia contaminato il suo miele</a:t>
            </a:r>
            <a:endParaRPr/>
          </a:p>
        </p:txBody>
      </p:sp>
      <p:sp>
        <p:nvSpPr>
          <p:cNvPr id="658" name="Google Shape;658;p45"/>
          <p:cNvSpPr txBox="1"/>
          <p:nvPr/>
        </p:nvSpPr>
        <p:spPr>
          <a:xfrm>
            <a:off x="76200" y="990600"/>
            <a:ext cx="1419225"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2400">
                <a:solidFill>
                  <a:schemeClr val="dk1"/>
                </a:solidFill>
                <a:latin typeface="Calibri"/>
                <a:ea typeface="Calibri"/>
                <a:cs typeface="Calibri"/>
                <a:sym typeface="Calibri"/>
              </a:rPr>
              <a:t>Antefatto:</a:t>
            </a:r>
            <a:endParaRPr/>
          </a:p>
        </p:txBody>
      </p:sp>
      <p:sp>
        <p:nvSpPr>
          <p:cNvPr id="659" name="Google Shape;659;p45"/>
          <p:cNvSpPr txBox="1"/>
          <p:nvPr/>
        </p:nvSpPr>
        <p:spPr>
          <a:xfrm>
            <a:off x="139700" y="3432175"/>
            <a:ext cx="8839200" cy="2985433"/>
          </a:xfrm>
          <a:prstGeom prst="rect">
            <a:avLst/>
          </a:prstGeom>
          <a:noFill/>
          <a:ln>
            <a:noFill/>
          </a:ln>
        </p:spPr>
        <p:txBody>
          <a:bodyPr anchorCtr="0" anchor="t" bIns="45700" lIns="91425" spcFirstLastPara="1" rIns="91425" wrap="square" tIns="45700">
            <a:spAutoFit/>
          </a:bodyPr>
          <a:lstStyle/>
          <a:p>
            <a:pPr indent="-457200" lvl="0" marL="457200" marR="0" rtl="0" algn="just">
              <a:spcBef>
                <a:spcPts val="0"/>
              </a:spcBef>
              <a:spcAft>
                <a:spcPts val="0"/>
              </a:spcAft>
              <a:buClr>
                <a:schemeClr val="dk1"/>
              </a:buClr>
              <a:buSzPts val="1400"/>
              <a:buFont typeface="Arial"/>
              <a:buAutoNum type="arabicParenR"/>
            </a:pPr>
            <a:r>
              <a:rPr lang="it-IT" sz="1400">
                <a:solidFill>
                  <a:schemeClr val="dk1"/>
                </a:solidFill>
                <a:latin typeface="Calibri"/>
                <a:ea typeface="Calibri"/>
                <a:cs typeface="Calibri"/>
                <a:sym typeface="Calibri"/>
              </a:rPr>
              <a:t>non rientra più nella nozione di OGM una sostanza quale il polline derivante da una varietà di mais geneticamente modificato, la quale abbia perso la sua capacità riproduttiva e che sia priva di ogni capacità di trasferire il materiale genetico da essa contenuto. </a:t>
            </a:r>
            <a:endParaRPr/>
          </a:p>
          <a:p>
            <a:pPr indent="-368300" lvl="0" marL="457200" marR="0" rtl="0" algn="just">
              <a:spcBef>
                <a:spcPts val="0"/>
              </a:spcBef>
              <a:spcAft>
                <a:spcPts val="0"/>
              </a:spcAft>
              <a:buClr>
                <a:schemeClr val="dk1"/>
              </a:buClr>
              <a:buSzPts val="1400"/>
              <a:buFont typeface="Arial"/>
              <a:buNone/>
            </a:pPr>
            <a:r>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it-IT" sz="1400">
                <a:solidFill>
                  <a:schemeClr val="dk1"/>
                </a:solidFill>
                <a:latin typeface="Calibri"/>
                <a:ea typeface="Calibri"/>
                <a:cs typeface="Calibri"/>
                <a:sym typeface="Calibri"/>
              </a:rPr>
              <a:t>2)	prodotti come il miele e gli integratori alimentari contenenti siffatto polline costituiscono alimenti che 	contengono ingredienti prodotti a partire da OGM ai sensi del regolamento 1829/2003.</a:t>
            </a:r>
            <a:endParaRPr/>
          </a:p>
          <a:p>
            <a:pPr indent="-368300" lvl="0" marL="457200" marR="0" rtl="0" algn="just">
              <a:spcBef>
                <a:spcPts val="0"/>
              </a:spcBef>
              <a:spcAft>
                <a:spcPts val="0"/>
              </a:spcAft>
              <a:buClr>
                <a:schemeClr val="dk1"/>
              </a:buClr>
              <a:buSzPts val="1400"/>
              <a:buFont typeface="Arial"/>
              <a:buNone/>
            </a:pPr>
            <a:r>
              <a:t/>
            </a:r>
            <a:endParaRPr sz="1400">
              <a:solidFill>
                <a:schemeClr val="dk1"/>
              </a:solidFill>
              <a:latin typeface="Calibri"/>
              <a:ea typeface="Calibri"/>
              <a:cs typeface="Calibri"/>
              <a:sym typeface="Calibri"/>
            </a:endParaRPr>
          </a:p>
          <a:p>
            <a:pPr indent="-457200" lvl="0" marL="457200" marR="0" rtl="0" algn="just">
              <a:spcBef>
                <a:spcPts val="0"/>
              </a:spcBef>
              <a:spcAft>
                <a:spcPts val="0"/>
              </a:spcAft>
              <a:buClr>
                <a:schemeClr val="dk1"/>
              </a:buClr>
              <a:buSzPts val="1400"/>
              <a:buFont typeface="Arial"/>
              <a:buNone/>
            </a:pPr>
            <a:r>
              <a:rPr lang="it-IT" sz="1400">
                <a:solidFill>
                  <a:schemeClr val="dk1"/>
                </a:solidFill>
                <a:latin typeface="Calibri"/>
                <a:ea typeface="Calibri"/>
                <a:cs typeface="Calibri"/>
                <a:sym typeface="Calibri"/>
              </a:rPr>
              <a:t>3)	Laddove esiste un obbligo di autorizzazione e vigilanza di un alimento, a tale obbligo non si può applicare per analogia una soglia minima di tolleranza come quella prevista in materia di etichettatura del regolamento 1829/2003	</a:t>
            </a:r>
            <a:endParaRPr/>
          </a:p>
          <a:p>
            <a:pPr indent="-304800" lvl="0" marL="457200" marR="0" rtl="0" algn="just">
              <a:spcBef>
                <a:spcPts val="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a:p>
            <a:pPr indent="-457200" lvl="0" marL="457200" marR="0" rtl="0" algn="just">
              <a:spcBef>
                <a:spcPts val="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p:txBody>
      </p:sp>
      <p:sp>
        <p:nvSpPr>
          <p:cNvPr id="660" name="Google Shape;660;p45"/>
          <p:cNvSpPr txBox="1"/>
          <p:nvPr/>
        </p:nvSpPr>
        <p:spPr>
          <a:xfrm>
            <a:off x="76200" y="2895600"/>
            <a:ext cx="8564563"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2400">
                <a:solidFill>
                  <a:schemeClr val="dk1"/>
                </a:solidFill>
                <a:latin typeface="Calibri"/>
                <a:ea typeface="Calibri"/>
                <a:cs typeface="Calibri"/>
                <a:sym typeface="Calibri"/>
              </a:rPr>
              <a:t>Sentenza della Corte di Giustizia Europea (ECJ) - 6 Settembre 2011:</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46"/>
          <p:cNvSpPr/>
          <p:nvPr/>
        </p:nvSpPr>
        <p:spPr>
          <a:xfrm>
            <a:off x="0" y="0"/>
            <a:ext cx="91440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Panorama Legislativo relativo alla produzione e commercializzazione del Miele</a:t>
            </a:r>
            <a:endParaRPr/>
          </a:p>
        </p:txBody>
      </p:sp>
      <p:sp>
        <p:nvSpPr>
          <p:cNvPr id="667" name="Google Shape;667;p46"/>
          <p:cNvSpPr/>
          <p:nvPr/>
        </p:nvSpPr>
        <p:spPr>
          <a:xfrm>
            <a:off x="457200" y="4740275"/>
            <a:ext cx="8229600" cy="762000"/>
          </a:xfrm>
          <a:prstGeom prst="rect">
            <a:avLst/>
          </a:prstGeom>
          <a:gradFill>
            <a:gsLst>
              <a:gs pos="0">
                <a:srgbClr val="FF9900"/>
              </a:gs>
              <a:gs pos="100000">
                <a:srgbClr val="764700"/>
              </a:gs>
            </a:gsLst>
            <a:lin ang="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668" name="Google Shape;668;p46"/>
          <p:cNvSpPr/>
          <p:nvPr/>
        </p:nvSpPr>
        <p:spPr>
          <a:xfrm>
            <a:off x="457200" y="2019300"/>
            <a:ext cx="8229600" cy="701675"/>
          </a:xfrm>
          <a:prstGeom prst="rect">
            <a:avLst/>
          </a:prstGeom>
          <a:gradFill>
            <a:gsLst>
              <a:gs pos="0">
                <a:srgbClr val="33CC33"/>
              </a:gs>
              <a:gs pos="100000">
                <a:srgbClr val="185E18"/>
              </a:gs>
            </a:gsLst>
            <a:lin ang="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669" name="Google Shape;669;p46"/>
          <p:cNvSpPr txBox="1"/>
          <p:nvPr/>
        </p:nvSpPr>
        <p:spPr>
          <a:xfrm>
            <a:off x="576263" y="1600200"/>
            <a:ext cx="3160712" cy="3968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2000">
                <a:solidFill>
                  <a:schemeClr val="dk1"/>
                </a:solidFill>
                <a:latin typeface="Calibri"/>
                <a:ea typeface="Calibri"/>
                <a:cs typeface="Calibri"/>
                <a:sym typeface="Calibri"/>
              </a:rPr>
              <a:t>Percorso Normativo Europeo</a:t>
            </a:r>
            <a:endParaRPr/>
          </a:p>
        </p:txBody>
      </p:sp>
      <p:sp>
        <p:nvSpPr>
          <p:cNvPr id="670" name="Google Shape;670;p46"/>
          <p:cNvSpPr txBox="1"/>
          <p:nvPr/>
        </p:nvSpPr>
        <p:spPr>
          <a:xfrm>
            <a:off x="587375" y="5578475"/>
            <a:ext cx="3076575" cy="3968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2000">
                <a:solidFill>
                  <a:schemeClr val="dk1"/>
                </a:solidFill>
                <a:latin typeface="Calibri"/>
                <a:ea typeface="Calibri"/>
                <a:cs typeface="Calibri"/>
                <a:sym typeface="Calibri"/>
              </a:rPr>
              <a:t>Percorso Normativo Italiano</a:t>
            </a:r>
            <a:endParaRPr/>
          </a:p>
        </p:txBody>
      </p:sp>
      <p:sp>
        <p:nvSpPr>
          <p:cNvPr id="671" name="Google Shape;671;p46"/>
          <p:cNvSpPr txBox="1"/>
          <p:nvPr/>
        </p:nvSpPr>
        <p:spPr>
          <a:xfrm>
            <a:off x="480226" y="2012950"/>
            <a:ext cx="2807003"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Direttiva 2000/13/CE</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etichettatura e presentazione dei prodotti</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alimentari e relativa pubblicità</a:t>
            </a:r>
            <a:endParaRPr i="1" sz="1200">
              <a:solidFill>
                <a:schemeClr val="dk1"/>
              </a:solidFill>
              <a:latin typeface="Arial"/>
              <a:ea typeface="Arial"/>
              <a:cs typeface="Arial"/>
              <a:sym typeface="Arial"/>
            </a:endParaRPr>
          </a:p>
        </p:txBody>
      </p:sp>
      <p:sp>
        <p:nvSpPr>
          <p:cNvPr id="672" name="Google Shape;672;p46"/>
          <p:cNvSpPr txBox="1"/>
          <p:nvPr/>
        </p:nvSpPr>
        <p:spPr>
          <a:xfrm>
            <a:off x="967740" y="4749800"/>
            <a:ext cx="3136900" cy="730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400">
                <a:solidFill>
                  <a:schemeClr val="dk1"/>
                </a:solidFill>
                <a:latin typeface="Calibri"/>
                <a:ea typeface="Calibri"/>
                <a:cs typeface="Calibri"/>
                <a:sym typeface="Calibri"/>
              </a:rPr>
              <a:t>23 Giugno 2003</a:t>
            </a:r>
            <a:endParaRPr/>
          </a:p>
          <a:p>
            <a:pPr indent="0" lvl="0" marL="0" marR="0" rtl="0" algn="ctr">
              <a:spcBef>
                <a:spcPts val="0"/>
              </a:spcBef>
              <a:spcAft>
                <a:spcPts val="0"/>
              </a:spcAft>
              <a:buNone/>
            </a:pPr>
            <a:r>
              <a:rPr lang="it-IT" sz="1400">
                <a:solidFill>
                  <a:schemeClr val="dk1"/>
                </a:solidFill>
                <a:latin typeface="Calibri"/>
                <a:ea typeface="Calibri"/>
                <a:cs typeface="Calibri"/>
                <a:sym typeface="Calibri"/>
              </a:rPr>
              <a:t>L’Italia recepisce la direttiva 2000/13/CE</a:t>
            </a:r>
            <a:endParaRPr/>
          </a:p>
          <a:p>
            <a:pPr indent="0" lvl="0" marL="0" marR="0" rtl="0" algn="ctr">
              <a:spcBef>
                <a:spcPts val="0"/>
              </a:spcBef>
              <a:spcAft>
                <a:spcPts val="0"/>
              </a:spcAft>
              <a:buNone/>
            </a:pPr>
            <a:r>
              <a:rPr b="1" lang="it-IT" sz="1400">
                <a:solidFill>
                  <a:schemeClr val="dk1"/>
                </a:solidFill>
                <a:latin typeface="Calibri"/>
                <a:ea typeface="Calibri"/>
                <a:cs typeface="Calibri"/>
                <a:sym typeface="Calibri"/>
              </a:rPr>
              <a:t>DL n. 181</a:t>
            </a:r>
            <a:endParaRPr sz="1400">
              <a:solidFill>
                <a:schemeClr val="dk1"/>
              </a:solidFill>
              <a:latin typeface="Calibri"/>
              <a:ea typeface="Calibri"/>
              <a:cs typeface="Calibri"/>
              <a:sym typeface="Calibri"/>
            </a:endParaRPr>
          </a:p>
        </p:txBody>
      </p:sp>
      <p:sp>
        <p:nvSpPr>
          <p:cNvPr id="673" name="Google Shape;673;p46"/>
          <p:cNvSpPr txBox="1"/>
          <p:nvPr/>
        </p:nvSpPr>
        <p:spPr>
          <a:xfrm>
            <a:off x="1568450" y="2803525"/>
            <a:ext cx="6737350"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600">
                <a:solidFill>
                  <a:schemeClr val="dk1"/>
                </a:solidFill>
                <a:latin typeface="Calibri"/>
                <a:ea typeface="Calibri"/>
                <a:cs typeface="Calibri"/>
                <a:sym typeface="Calibri"/>
              </a:rPr>
              <a:t>2000                                              2001                              2003                     2004</a:t>
            </a:r>
            <a:endParaRPr/>
          </a:p>
        </p:txBody>
      </p:sp>
      <p:sp>
        <p:nvSpPr>
          <p:cNvPr id="674" name="Google Shape;674;p46"/>
          <p:cNvSpPr/>
          <p:nvPr/>
        </p:nvSpPr>
        <p:spPr>
          <a:xfrm>
            <a:off x="457200" y="3063875"/>
            <a:ext cx="8229600" cy="152400"/>
          </a:xfrm>
          <a:prstGeom prst="rect">
            <a:avLst/>
          </a:prstGeom>
          <a:gradFill>
            <a:gsLst>
              <a:gs pos="0">
                <a:schemeClr val="hlink"/>
              </a:gs>
              <a:gs pos="100000">
                <a:srgbClr val="0000B3"/>
              </a:gs>
            </a:gsLst>
            <a:lin ang="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675" name="Google Shape;675;p46"/>
          <p:cNvCxnSpPr/>
          <p:nvPr/>
        </p:nvCxnSpPr>
        <p:spPr>
          <a:xfrm flipH="1">
            <a:off x="533400" y="3228975"/>
            <a:ext cx="5562600" cy="1495425"/>
          </a:xfrm>
          <a:prstGeom prst="straightConnector1">
            <a:avLst/>
          </a:prstGeom>
          <a:noFill/>
          <a:ln cap="flat" cmpd="sng" w="9525">
            <a:solidFill>
              <a:schemeClr val="dk1"/>
            </a:solidFill>
            <a:prstDash val="solid"/>
            <a:round/>
            <a:headEnd len="med" w="med" type="none"/>
            <a:tailEnd len="med" w="med" type="none"/>
          </a:ln>
        </p:spPr>
      </p:cxnSp>
      <p:cxnSp>
        <p:nvCxnSpPr>
          <p:cNvPr id="676" name="Google Shape;676;p46"/>
          <p:cNvCxnSpPr/>
          <p:nvPr/>
        </p:nvCxnSpPr>
        <p:spPr>
          <a:xfrm>
            <a:off x="8305800" y="3216275"/>
            <a:ext cx="304800" cy="1524000"/>
          </a:xfrm>
          <a:prstGeom prst="straightConnector1">
            <a:avLst/>
          </a:prstGeom>
          <a:noFill/>
          <a:ln cap="flat" cmpd="sng" w="9525">
            <a:solidFill>
              <a:schemeClr val="dk1"/>
            </a:solidFill>
            <a:prstDash val="solid"/>
            <a:round/>
            <a:headEnd len="med" w="med" type="none"/>
            <a:tailEnd len="med" w="med" type="none"/>
          </a:ln>
        </p:spPr>
      </p:cxnSp>
      <p:cxnSp>
        <p:nvCxnSpPr>
          <p:cNvPr id="677" name="Google Shape;677;p46"/>
          <p:cNvCxnSpPr/>
          <p:nvPr/>
        </p:nvCxnSpPr>
        <p:spPr>
          <a:xfrm>
            <a:off x="6096000" y="3063875"/>
            <a:ext cx="0" cy="152400"/>
          </a:xfrm>
          <a:prstGeom prst="straightConnector1">
            <a:avLst/>
          </a:prstGeom>
          <a:noFill/>
          <a:ln cap="flat" cmpd="sng" w="9525">
            <a:solidFill>
              <a:schemeClr val="dk1"/>
            </a:solidFill>
            <a:prstDash val="solid"/>
            <a:round/>
            <a:headEnd len="med" w="med" type="none"/>
            <a:tailEnd len="med" w="med" type="none"/>
          </a:ln>
        </p:spPr>
      </p:cxnSp>
      <p:cxnSp>
        <p:nvCxnSpPr>
          <p:cNvPr id="678" name="Google Shape;678;p46"/>
          <p:cNvCxnSpPr/>
          <p:nvPr/>
        </p:nvCxnSpPr>
        <p:spPr>
          <a:xfrm>
            <a:off x="8305800" y="3063875"/>
            <a:ext cx="0" cy="152400"/>
          </a:xfrm>
          <a:prstGeom prst="straightConnector1">
            <a:avLst/>
          </a:prstGeom>
          <a:noFill/>
          <a:ln cap="flat" cmpd="sng" w="9525">
            <a:solidFill>
              <a:schemeClr val="dk1"/>
            </a:solidFill>
            <a:prstDash val="solid"/>
            <a:round/>
            <a:headEnd len="med" w="med" type="none"/>
            <a:tailEnd len="med" w="med" type="none"/>
          </a:ln>
        </p:spPr>
      </p:cxnSp>
      <p:sp>
        <p:nvSpPr>
          <p:cNvPr id="679" name="Google Shape;679;p46"/>
          <p:cNvSpPr txBox="1"/>
          <p:nvPr/>
        </p:nvSpPr>
        <p:spPr>
          <a:xfrm>
            <a:off x="3317544" y="2012950"/>
            <a:ext cx="212060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Direttiva 2001/110/CE</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produzione e</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commercializzazione del miele</a:t>
            </a:r>
            <a:endParaRPr i="1" sz="1200">
              <a:solidFill>
                <a:schemeClr val="dk1"/>
              </a:solidFill>
              <a:latin typeface="Arial"/>
              <a:ea typeface="Arial"/>
              <a:cs typeface="Arial"/>
              <a:sym typeface="Arial"/>
            </a:endParaRPr>
          </a:p>
        </p:txBody>
      </p:sp>
      <p:sp>
        <p:nvSpPr>
          <p:cNvPr id="680" name="Google Shape;680;p46"/>
          <p:cNvSpPr txBox="1"/>
          <p:nvPr/>
        </p:nvSpPr>
        <p:spPr>
          <a:xfrm>
            <a:off x="5063490" y="4756150"/>
            <a:ext cx="3225800" cy="730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400">
                <a:solidFill>
                  <a:schemeClr val="dk1"/>
                </a:solidFill>
                <a:latin typeface="Calibri"/>
                <a:ea typeface="Calibri"/>
                <a:cs typeface="Calibri"/>
                <a:sym typeface="Calibri"/>
              </a:rPr>
              <a:t>21 Maggio 2004</a:t>
            </a:r>
            <a:endParaRPr/>
          </a:p>
          <a:p>
            <a:pPr indent="0" lvl="0" marL="0" marR="0" rtl="0" algn="ctr">
              <a:spcBef>
                <a:spcPts val="0"/>
              </a:spcBef>
              <a:spcAft>
                <a:spcPts val="0"/>
              </a:spcAft>
              <a:buNone/>
            </a:pPr>
            <a:r>
              <a:rPr lang="it-IT" sz="1400">
                <a:solidFill>
                  <a:schemeClr val="dk1"/>
                </a:solidFill>
                <a:latin typeface="Calibri"/>
                <a:ea typeface="Calibri"/>
                <a:cs typeface="Calibri"/>
                <a:sym typeface="Calibri"/>
              </a:rPr>
              <a:t>L’Italia recepisce la direttiva 2001/110/CE</a:t>
            </a:r>
            <a:endParaRPr/>
          </a:p>
          <a:p>
            <a:pPr indent="0" lvl="0" marL="0" marR="0" rtl="0" algn="ctr">
              <a:spcBef>
                <a:spcPts val="0"/>
              </a:spcBef>
              <a:spcAft>
                <a:spcPts val="0"/>
              </a:spcAft>
              <a:buNone/>
            </a:pPr>
            <a:r>
              <a:rPr b="1" lang="it-IT" sz="1400">
                <a:solidFill>
                  <a:schemeClr val="dk1"/>
                </a:solidFill>
                <a:latin typeface="Calibri"/>
                <a:ea typeface="Calibri"/>
                <a:cs typeface="Calibri"/>
                <a:sym typeface="Calibri"/>
              </a:rPr>
              <a:t>DL n. 179</a:t>
            </a:r>
            <a:endParaRPr sz="1400">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47"/>
          <p:cNvSpPr txBox="1"/>
          <p:nvPr/>
        </p:nvSpPr>
        <p:spPr>
          <a:xfrm>
            <a:off x="2907" y="150128"/>
            <a:ext cx="9144000"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it-IT" sz="3200">
                <a:solidFill>
                  <a:schemeClr val="dk1"/>
                </a:solidFill>
                <a:latin typeface="Calibri"/>
                <a:ea typeface="Calibri"/>
                <a:cs typeface="Calibri"/>
                <a:sym typeface="Calibri"/>
              </a:rPr>
              <a:t>Decreto Legislativo n.179 del 21 maggio 2004</a:t>
            </a:r>
            <a:r>
              <a:rPr lang="it-IT" sz="3200">
                <a:solidFill>
                  <a:schemeClr val="dk1"/>
                </a:solidFill>
                <a:latin typeface="Calibri"/>
                <a:ea typeface="Calibri"/>
                <a:cs typeface="Calibri"/>
                <a:sym typeface="Calibri"/>
              </a:rPr>
              <a:t>:</a:t>
            </a:r>
            <a:endParaRPr/>
          </a:p>
          <a:p>
            <a:pPr indent="0" lvl="0" marL="0" marR="0" rtl="0" algn="ctr">
              <a:spcBef>
                <a:spcPts val="0"/>
              </a:spcBef>
              <a:spcAft>
                <a:spcPts val="0"/>
              </a:spcAft>
              <a:buNone/>
            </a:pPr>
            <a:r>
              <a:rPr i="1" lang="it-IT" sz="2000">
                <a:solidFill>
                  <a:schemeClr val="dk1"/>
                </a:solidFill>
                <a:latin typeface="Calibri"/>
                <a:ea typeface="Calibri"/>
                <a:cs typeface="Calibri"/>
                <a:sym typeface="Calibri"/>
              </a:rPr>
              <a:t>attuazione della direttiva 2001/110/CE concernente la produzione e la commercializzazione del miele</a:t>
            </a:r>
            <a:r>
              <a:rPr lang="it-IT" sz="2000">
                <a:solidFill>
                  <a:schemeClr val="dk1"/>
                </a:solidFill>
                <a:latin typeface="Calibri"/>
                <a:ea typeface="Calibri"/>
                <a:cs typeface="Calibri"/>
                <a:sym typeface="Calibri"/>
              </a:rPr>
              <a:t> </a:t>
            </a:r>
            <a:endParaRPr/>
          </a:p>
        </p:txBody>
      </p:sp>
      <p:sp>
        <p:nvSpPr>
          <p:cNvPr id="687" name="Google Shape;687;p47"/>
          <p:cNvSpPr txBox="1"/>
          <p:nvPr/>
        </p:nvSpPr>
        <p:spPr>
          <a:xfrm>
            <a:off x="152400" y="4878388"/>
            <a:ext cx="8763000" cy="94297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it-IT" sz="1400">
                <a:solidFill>
                  <a:schemeClr val="dk1"/>
                </a:solidFill>
                <a:latin typeface="Calibri"/>
                <a:ea typeface="Calibri"/>
                <a:cs typeface="Calibri"/>
                <a:sym typeface="Calibri"/>
              </a:rPr>
              <a:t>Art.1	Miele:</a:t>
            </a:r>
            <a:r>
              <a:rPr lang="it-IT" sz="1400">
                <a:solidFill>
                  <a:schemeClr val="dk1"/>
                </a:solidFill>
                <a:latin typeface="Calibri"/>
                <a:ea typeface="Calibri"/>
                <a:cs typeface="Calibri"/>
                <a:sym typeface="Calibri"/>
              </a:rPr>
              <a:t> “sostanza dolce naturale che le api producono dal nettare di piante o dalle secrezioni provenienti da parti vive di piante o dalle sostanze secrete da insetti succhiatori, che si trovano su parti vive di piante, che esse bottinano, trasformano combinandole con sostanze specifiche proprie, depositano, disidratano, immagazzinano e lasciano maturare nei favi dell’alveare”.</a:t>
            </a:r>
            <a:endParaRPr/>
          </a:p>
        </p:txBody>
      </p:sp>
      <p:sp>
        <p:nvSpPr>
          <p:cNvPr id="688" name="Google Shape;688;p47"/>
          <p:cNvSpPr txBox="1"/>
          <p:nvPr/>
        </p:nvSpPr>
        <p:spPr>
          <a:xfrm>
            <a:off x="152400" y="5899150"/>
            <a:ext cx="8839200" cy="73025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it-IT" sz="1400">
                <a:solidFill>
                  <a:schemeClr val="dk1"/>
                </a:solidFill>
                <a:latin typeface="Calibri"/>
                <a:ea typeface="Calibri"/>
                <a:cs typeface="Calibri"/>
                <a:sym typeface="Calibri"/>
              </a:rPr>
              <a:t>Art.4	</a:t>
            </a:r>
            <a:r>
              <a:rPr lang="it-IT" sz="1400">
                <a:solidFill>
                  <a:schemeClr val="dk1"/>
                </a:solidFill>
                <a:latin typeface="Calibri"/>
                <a:ea typeface="Calibri"/>
                <a:cs typeface="Calibri"/>
                <a:sym typeface="Calibri"/>
              </a:rPr>
              <a:t>vieta l’aggiunta al miele, immesso sul mercato in quanto tale o utilizzato in prodotti destinati al consumo umano, qualsiasi ingrediente alimentare, ivi compresi gli additivi, e l’effettuazione di qualsiasi altra aggiunta se non di miele</a:t>
            </a:r>
            <a:endParaRPr sz="2400">
              <a:solidFill>
                <a:schemeClr val="dk1"/>
              </a:solidFill>
              <a:latin typeface="Arial"/>
              <a:ea typeface="Arial"/>
              <a:cs typeface="Arial"/>
              <a:sym typeface="Arial"/>
            </a:endParaRPr>
          </a:p>
        </p:txBody>
      </p:sp>
      <p:sp>
        <p:nvSpPr>
          <p:cNvPr id="689" name="Google Shape;689;p47"/>
          <p:cNvSpPr/>
          <p:nvPr/>
        </p:nvSpPr>
        <p:spPr>
          <a:xfrm rot="5400000">
            <a:off x="3162300" y="2019300"/>
            <a:ext cx="2743200" cy="2514600"/>
          </a:xfrm>
          <a:prstGeom prst="hexagon">
            <a:avLst>
              <a:gd fmla="val 27273" name="adj"/>
              <a:gd fmla="val 115470" name="vf"/>
            </a:avLst>
          </a:prstGeom>
          <a:gradFill>
            <a:gsLst>
              <a:gs pos="0">
                <a:srgbClr val="FFCC00"/>
              </a:gs>
              <a:gs pos="100000">
                <a:schemeClr val="lt1"/>
              </a:gs>
            </a:gsLst>
            <a:lin ang="270000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Senza titolo1" id="690" name="Google Shape;690;p47"/>
          <p:cNvPicPr preferRelativeResize="0"/>
          <p:nvPr/>
        </p:nvPicPr>
        <p:blipFill rotWithShape="1">
          <a:blip r:embed="rId3">
            <a:alphaModFix/>
          </a:blip>
          <a:srcRect b="0" l="0" r="0" t="0"/>
          <a:stretch/>
        </p:blipFill>
        <p:spPr>
          <a:xfrm rot="900000">
            <a:off x="4495800" y="2192338"/>
            <a:ext cx="1143000" cy="931862"/>
          </a:xfrm>
          <a:prstGeom prst="rect">
            <a:avLst/>
          </a:prstGeom>
          <a:noFill/>
          <a:ln>
            <a:noFill/>
          </a:ln>
        </p:spPr>
      </p:pic>
      <p:sp>
        <p:nvSpPr>
          <p:cNvPr id="691" name="Google Shape;691;p47"/>
          <p:cNvSpPr txBox="1"/>
          <p:nvPr/>
        </p:nvSpPr>
        <p:spPr>
          <a:xfrm>
            <a:off x="3787775" y="2819400"/>
            <a:ext cx="1470025" cy="66992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400">
                <a:solidFill>
                  <a:srgbClr val="804000"/>
                </a:solidFill>
                <a:latin typeface="Arial"/>
                <a:ea typeface="Arial"/>
                <a:cs typeface="Arial"/>
                <a:sym typeface="Arial"/>
              </a:rPr>
              <a:t>Miele</a:t>
            </a:r>
            <a:endParaRPr/>
          </a:p>
          <a:p>
            <a:pPr indent="0" lvl="0" marL="0" marR="0" rtl="0" algn="ctr">
              <a:spcBef>
                <a:spcPts val="0"/>
              </a:spcBef>
              <a:spcAft>
                <a:spcPts val="0"/>
              </a:spcAft>
              <a:buNone/>
            </a:pPr>
            <a:r>
              <a:rPr lang="it-IT" sz="1400">
                <a:solidFill>
                  <a:srgbClr val="804000"/>
                </a:solidFill>
                <a:latin typeface="Arial"/>
                <a:ea typeface="Arial"/>
                <a:cs typeface="Arial"/>
                <a:sym typeface="Arial"/>
              </a:rPr>
              <a:t>Fiori di Eucalipto</a:t>
            </a:r>
            <a:endParaRPr sz="2400">
              <a:solidFill>
                <a:schemeClr val="dk1"/>
              </a:solidFill>
              <a:latin typeface="Arial"/>
              <a:ea typeface="Arial"/>
              <a:cs typeface="Arial"/>
              <a:sym typeface="Arial"/>
            </a:endParaRPr>
          </a:p>
        </p:txBody>
      </p:sp>
      <p:sp>
        <p:nvSpPr>
          <p:cNvPr id="692" name="Google Shape;692;p47"/>
          <p:cNvSpPr txBox="1"/>
          <p:nvPr/>
        </p:nvSpPr>
        <p:spPr>
          <a:xfrm rot="-1740000">
            <a:off x="3317875" y="2209800"/>
            <a:ext cx="1254125" cy="3365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800">
                <a:solidFill>
                  <a:schemeClr val="dk1"/>
                </a:solidFill>
                <a:latin typeface="Calibri"/>
                <a:ea typeface="Calibri"/>
                <a:cs typeface="Calibri"/>
                <a:sym typeface="Calibri"/>
              </a:rPr>
              <a:t>Da consumarsi</a:t>
            </a:r>
            <a:endParaRPr/>
          </a:p>
          <a:p>
            <a:pPr indent="0" lvl="0" marL="0" marR="0" rtl="0" algn="ctr">
              <a:spcBef>
                <a:spcPts val="0"/>
              </a:spcBef>
              <a:spcAft>
                <a:spcPts val="0"/>
              </a:spcAft>
              <a:buNone/>
            </a:pPr>
            <a:r>
              <a:rPr lang="it-IT" sz="800">
                <a:solidFill>
                  <a:schemeClr val="dk1"/>
                </a:solidFill>
                <a:latin typeface="Calibri"/>
                <a:ea typeface="Calibri"/>
                <a:cs typeface="Calibri"/>
                <a:sym typeface="Calibri"/>
              </a:rPr>
              <a:t>preferibilmente entro il …</a:t>
            </a:r>
            <a:endParaRPr/>
          </a:p>
        </p:txBody>
      </p:sp>
      <p:sp>
        <p:nvSpPr>
          <p:cNvPr id="693" name="Google Shape;693;p47"/>
          <p:cNvSpPr txBox="1"/>
          <p:nvPr/>
        </p:nvSpPr>
        <p:spPr>
          <a:xfrm>
            <a:off x="3792538" y="3579813"/>
            <a:ext cx="1477962" cy="45878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800">
                <a:solidFill>
                  <a:schemeClr val="dk1"/>
                </a:solidFill>
                <a:latin typeface="Calibri"/>
                <a:ea typeface="Calibri"/>
                <a:cs typeface="Calibri"/>
                <a:sym typeface="Calibri"/>
              </a:rPr>
              <a:t>ITALIANO</a:t>
            </a:r>
            <a:endParaRPr/>
          </a:p>
          <a:p>
            <a:pPr indent="0" lvl="0" marL="0" marR="0" rtl="0" algn="ctr">
              <a:spcBef>
                <a:spcPts val="0"/>
              </a:spcBef>
              <a:spcAft>
                <a:spcPts val="0"/>
              </a:spcAft>
              <a:buNone/>
            </a:pPr>
            <a:r>
              <a:rPr lang="it-IT" sz="800">
                <a:solidFill>
                  <a:schemeClr val="dk1"/>
                </a:solidFill>
                <a:latin typeface="Calibri"/>
                <a:ea typeface="Calibri"/>
                <a:cs typeface="Calibri"/>
                <a:sym typeface="Calibri"/>
              </a:rPr>
              <a:t>prodotto e confezionato da</a:t>
            </a:r>
            <a:endParaRPr/>
          </a:p>
          <a:p>
            <a:pPr indent="0" lvl="0" marL="0" marR="0" rtl="0" algn="ctr">
              <a:spcBef>
                <a:spcPts val="0"/>
              </a:spcBef>
              <a:spcAft>
                <a:spcPts val="0"/>
              </a:spcAft>
              <a:buNone/>
            </a:pPr>
            <a:r>
              <a:rPr lang="it-IT" sz="800">
                <a:solidFill>
                  <a:schemeClr val="dk1"/>
                </a:solidFill>
                <a:latin typeface="Calibri"/>
                <a:ea typeface="Calibri"/>
                <a:cs typeface="Calibri"/>
                <a:sym typeface="Calibri"/>
              </a:rPr>
              <a:t>Via  xxx	città  xxx</a:t>
            </a:r>
            <a:endParaRPr/>
          </a:p>
        </p:txBody>
      </p:sp>
      <p:sp>
        <p:nvSpPr>
          <p:cNvPr id="694" name="Google Shape;694;p47"/>
          <p:cNvSpPr txBox="1"/>
          <p:nvPr/>
        </p:nvSpPr>
        <p:spPr>
          <a:xfrm rot="5400000">
            <a:off x="3010694" y="3161506"/>
            <a:ext cx="746125" cy="2143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800">
                <a:solidFill>
                  <a:schemeClr val="dk1"/>
                </a:solidFill>
                <a:latin typeface="Calibri"/>
                <a:ea typeface="Calibri"/>
                <a:cs typeface="Calibri"/>
                <a:sym typeface="Calibri"/>
              </a:rPr>
              <a:t>Lotto N°  xxx</a:t>
            </a:r>
            <a:endParaRPr/>
          </a:p>
        </p:txBody>
      </p:sp>
      <p:sp>
        <p:nvSpPr>
          <p:cNvPr id="695" name="Google Shape;695;p47"/>
          <p:cNvSpPr txBox="1"/>
          <p:nvPr/>
        </p:nvSpPr>
        <p:spPr>
          <a:xfrm>
            <a:off x="4064000" y="4191000"/>
            <a:ext cx="917575" cy="2143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800">
                <a:solidFill>
                  <a:schemeClr val="dk1"/>
                </a:solidFill>
                <a:latin typeface="Calibri"/>
                <a:ea typeface="Calibri"/>
                <a:cs typeface="Calibri"/>
                <a:sym typeface="Calibri"/>
              </a:rPr>
              <a:t>Peso netto  xxx gr</a:t>
            </a:r>
            <a:endParaRPr/>
          </a:p>
        </p:txBody>
      </p:sp>
      <p:sp>
        <p:nvSpPr>
          <p:cNvPr id="696" name="Google Shape;696;p47"/>
          <p:cNvSpPr txBox="1"/>
          <p:nvPr/>
        </p:nvSpPr>
        <p:spPr>
          <a:xfrm>
            <a:off x="304800" y="2971800"/>
            <a:ext cx="2528888"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2400">
                <a:solidFill>
                  <a:schemeClr val="dk1"/>
                </a:solidFill>
                <a:latin typeface="Calibri"/>
                <a:ea typeface="Calibri"/>
                <a:cs typeface="Calibri"/>
                <a:sym typeface="Calibri"/>
              </a:rPr>
              <a:t>Etichettatura Miele</a:t>
            </a:r>
            <a:endParaRPr/>
          </a:p>
        </p:txBody>
      </p:sp>
      <p:sp>
        <p:nvSpPr>
          <p:cNvPr id="697" name="Google Shape;697;p47"/>
          <p:cNvSpPr txBox="1"/>
          <p:nvPr/>
        </p:nvSpPr>
        <p:spPr>
          <a:xfrm>
            <a:off x="1018627" y="2054423"/>
            <a:ext cx="268714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Termine minimo di conservazione</a:t>
            </a:r>
            <a:endParaRPr sz="1400">
              <a:solidFill>
                <a:schemeClr val="dk1"/>
              </a:solidFill>
              <a:latin typeface="Arial"/>
              <a:ea typeface="Arial"/>
              <a:cs typeface="Arial"/>
              <a:sym typeface="Arial"/>
            </a:endParaRPr>
          </a:p>
        </p:txBody>
      </p:sp>
      <p:sp>
        <p:nvSpPr>
          <p:cNvPr id="698" name="Google Shape;698;p47"/>
          <p:cNvSpPr txBox="1"/>
          <p:nvPr/>
        </p:nvSpPr>
        <p:spPr>
          <a:xfrm>
            <a:off x="5902656" y="2362200"/>
            <a:ext cx="213532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Denominazione di vendita</a:t>
            </a:r>
            <a:endParaRPr sz="1400">
              <a:solidFill>
                <a:schemeClr val="dk1"/>
              </a:solidFill>
              <a:latin typeface="Arial"/>
              <a:ea typeface="Arial"/>
              <a:cs typeface="Arial"/>
              <a:sym typeface="Arial"/>
            </a:endParaRPr>
          </a:p>
        </p:txBody>
      </p:sp>
      <p:sp>
        <p:nvSpPr>
          <p:cNvPr id="699" name="Google Shape;699;p47"/>
          <p:cNvSpPr txBox="1"/>
          <p:nvPr/>
        </p:nvSpPr>
        <p:spPr>
          <a:xfrm>
            <a:off x="5902656" y="2773363"/>
            <a:ext cx="328519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Origine floreale o vegetale (FACOLTATIVO)</a:t>
            </a:r>
            <a:endParaRPr sz="1400">
              <a:solidFill>
                <a:schemeClr val="dk1"/>
              </a:solidFill>
              <a:latin typeface="Arial"/>
              <a:ea typeface="Arial"/>
              <a:cs typeface="Arial"/>
              <a:sym typeface="Arial"/>
            </a:endParaRPr>
          </a:p>
        </p:txBody>
      </p:sp>
      <p:sp>
        <p:nvSpPr>
          <p:cNvPr id="700" name="Google Shape;700;p47"/>
          <p:cNvSpPr txBox="1"/>
          <p:nvPr/>
        </p:nvSpPr>
        <p:spPr>
          <a:xfrm>
            <a:off x="5902656" y="3352800"/>
            <a:ext cx="282038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Paese in cui il miele è stato raccolto</a:t>
            </a:r>
            <a:endParaRPr sz="1400">
              <a:solidFill>
                <a:schemeClr val="dk1"/>
              </a:solidFill>
              <a:latin typeface="Arial"/>
              <a:ea typeface="Arial"/>
              <a:cs typeface="Arial"/>
              <a:sym typeface="Arial"/>
            </a:endParaRPr>
          </a:p>
        </p:txBody>
      </p:sp>
      <p:sp>
        <p:nvSpPr>
          <p:cNvPr id="701" name="Google Shape;701;p47"/>
          <p:cNvSpPr txBox="1"/>
          <p:nvPr/>
        </p:nvSpPr>
        <p:spPr>
          <a:xfrm>
            <a:off x="5892453" y="3687763"/>
            <a:ext cx="3225435" cy="73866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it-IT" sz="1400">
                <a:solidFill>
                  <a:schemeClr val="dk1"/>
                </a:solidFill>
                <a:latin typeface="Calibri"/>
                <a:ea typeface="Calibri"/>
                <a:cs typeface="Calibri"/>
                <a:sym typeface="Calibri"/>
              </a:rPr>
              <a:t>Nome o ragione sociale o marchio e sede</a:t>
            </a:r>
            <a:endParaRPr/>
          </a:p>
          <a:p>
            <a:pPr indent="0" lvl="0" marL="0" marR="0" rtl="0" algn="just">
              <a:spcBef>
                <a:spcPts val="0"/>
              </a:spcBef>
              <a:spcAft>
                <a:spcPts val="0"/>
              </a:spcAft>
              <a:buNone/>
            </a:pPr>
            <a:r>
              <a:rPr b="1" lang="it-IT" sz="1400">
                <a:solidFill>
                  <a:schemeClr val="dk1"/>
                </a:solidFill>
                <a:latin typeface="Calibri"/>
                <a:ea typeface="Calibri"/>
                <a:cs typeface="Calibri"/>
                <a:sym typeface="Calibri"/>
              </a:rPr>
              <a:t>del fabbricante o del confezionatore</a:t>
            </a:r>
            <a:endParaRPr/>
          </a:p>
          <a:p>
            <a:pPr indent="0" lvl="0" marL="0" marR="0" rtl="0" algn="just">
              <a:spcBef>
                <a:spcPts val="0"/>
              </a:spcBef>
              <a:spcAft>
                <a:spcPts val="0"/>
              </a:spcAft>
              <a:buNone/>
            </a:pPr>
            <a:r>
              <a:rPr b="1" lang="it-IT" sz="1400">
                <a:solidFill>
                  <a:schemeClr val="dk1"/>
                </a:solidFill>
                <a:latin typeface="Calibri"/>
                <a:ea typeface="Calibri"/>
                <a:cs typeface="Calibri"/>
                <a:sym typeface="Calibri"/>
              </a:rPr>
              <a:t>o del venditore</a:t>
            </a:r>
            <a:endParaRPr sz="1400">
              <a:solidFill>
                <a:schemeClr val="dk1"/>
              </a:solidFill>
              <a:latin typeface="Arial"/>
              <a:ea typeface="Arial"/>
              <a:cs typeface="Arial"/>
              <a:sym typeface="Arial"/>
            </a:endParaRPr>
          </a:p>
        </p:txBody>
      </p:sp>
      <p:cxnSp>
        <p:nvCxnSpPr>
          <p:cNvPr id="702" name="Google Shape;702;p47"/>
          <p:cNvCxnSpPr/>
          <p:nvPr/>
        </p:nvCxnSpPr>
        <p:spPr>
          <a:xfrm>
            <a:off x="2362200" y="2362200"/>
            <a:ext cx="1143000" cy="152400"/>
          </a:xfrm>
          <a:prstGeom prst="straightConnector1">
            <a:avLst/>
          </a:prstGeom>
          <a:noFill/>
          <a:ln cap="flat" cmpd="sng" w="9525">
            <a:solidFill>
              <a:schemeClr val="dk1"/>
            </a:solidFill>
            <a:prstDash val="solid"/>
            <a:round/>
            <a:headEnd len="med" w="med" type="none"/>
            <a:tailEnd len="med" w="med" type="none"/>
          </a:ln>
        </p:spPr>
      </p:cxnSp>
      <p:cxnSp>
        <p:nvCxnSpPr>
          <p:cNvPr id="703" name="Google Shape;703;p47"/>
          <p:cNvCxnSpPr/>
          <p:nvPr/>
        </p:nvCxnSpPr>
        <p:spPr>
          <a:xfrm flipH="1" rot="10800000">
            <a:off x="5029200" y="2514600"/>
            <a:ext cx="914400" cy="533400"/>
          </a:xfrm>
          <a:prstGeom prst="straightConnector1">
            <a:avLst/>
          </a:prstGeom>
          <a:noFill/>
          <a:ln cap="flat" cmpd="sng" w="9525">
            <a:solidFill>
              <a:schemeClr val="dk1"/>
            </a:solidFill>
            <a:prstDash val="solid"/>
            <a:round/>
            <a:headEnd len="med" w="med" type="none"/>
            <a:tailEnd len="med" w="med" type="none"/>
          </a:ln>
        </p:spPr>
      </p:cxnSp>
      <p:cxnSp>
        <p:nvCxnSpPr>
          <p:cNvPr id="704" name="Google Shape;704;p47"/>
          <p:cNvCxnSpPr/>
          <p:nvPr/>
        </p:nvCxnSpPr>
        <p:spPr>
          <a:xfrm flipH="1" rot="10800000">
            <a:off x="5257800" y="2971800"/>
            <a:ext cx="685800" cy="304800"/>
          </a:xfrm>
          <a:prstGeom prst="straightConnector1">
            <a:avLst/>
          </a:prstGeom>
          <a:noFill/>
          <a:ln cap="flat" cmpd="sng" w="9525">
            <a:solidFill>
              <a:schemeClr val="dk1"/>
            </a:solidFill>
            <a:prstDash val="solid"/>
            <a:round/>
            <a:headEnd len="med" w="med" type="none"/>
            <a:tailEnd len="med" w="med" type="none"/>
          </a:ln>
        </p:spPr>
      </p:cxnSp>
      <p:cxnSp>
        <p:nvCxnSpPr>
          <p:cNvPr id="705" name="Google Shape;705;p47"/>
          <p:cNvCxnSpPr/>
          <p:nvPr/>
        </p:nvCxnSpPr>
        <p:spPr>
          <a:xfrm flipH="1" rot="10800000">
            <a:off x="4876800" y="3505200"/>
            <a:ext cx="1066800" cy="152400"/>
          </a:xfrm>
          <a:prstGeom prst="straightConnector1">
            <a:avLst/>
          </a:prstGeom>
          <a:noFill/>
          <a:ln cap="flat" cmpd="sng" w="9525">
            <a:solidFill>
              <a:schemeClr val="dk1"/>
            </a:solidFill>
            <a:prstDash val="solid"/>
            <a:round/>
            <a:headEnd len="med" w="med" type="none"/>
            <a:tailEnd len="med" w="med" type="none"/>
          </a:ln>
        </p:spPr>
      </p:cxnSp>
      <p:cxnSp>
        <p:nvCxnSpPr>
          <p:cNvPr id="706" name="Google Shape;706;p47"/>
          <p:cNvCxnSpPr/>
          <p:nvPr/>
        </p:nvCxnSpPr>
        <p:spPr>
          <a:xfrm>
            <a:off x="5334000" y="3886200"/>
            <a:ext cx="609600" cy="762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p48"/>
          <p:cNvSpPr/>
          <p:nvPr/>
        </p:nvSpPr>
        <p:spPr>
          <a:xfrm>
            <a:off x="0" y="-228600"/>
            <a:ext cx="91440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it-IT" sz="2800">
                <a:solidFill>
                  <a:srgbClr val="000000"/>
                </a:solidFill>
                <a:latin typeface="Calibri"/>
                <a:ea typeface="Calibri"/>
                <a:cs typeface="Calibri"/>
                <a:sym typeface="Calibri"/>
              </a:rPr>
              <a:t>Vicende recenti…</a:t>
            </a:r>
            <a:endParaRPr/>
          </a:p>
        </p:txBody>
      </p:sp>
      <p:sp>
        <p:nvSpPr>
          <p:cNvPr id="713" name="Google Shape;713;p48"/>
          <p:cNvSpPr txBox="1"/>
          <p:nvPr/>
        </p:nvSpPr>
        <p:spPr>
          <a:xfrm>
            <a:off x="139700" y="1571625"/>
            <a:ext cx="8839200" cy="94297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400">
                <a:solidFill>
                  <a:schemeClr val="dk1"/>
                </a:solidFill>
                <a:latin typeface="Calibri"/>
                <a:ea typeface="Calibri"/>
                <a:cs typeface="Calibri"/>
                <a:sym typeface="Calibri"/>
              </a:rPr>
              <a:t>Propone una modifica delle norme sul miele tesa a chiarire l’effettiva natura del polline…</a:t>
            </a:r>
            <a:endParaRPr/>
          </a:p>
          <a:p>
            <a:pPr indent="0" lvl="0" marL="0" marR="0" rtl="0" algn="just">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it-IT" sz="1400">
                <a:solidFill>
                  <a:schemeClr val="dk1"/>
                </a:solidFill>
                <a:latin typeface="Calibri"/>
                <a:ea typeface="Calibri"/>
                <a:cs typeface="Calibri"/>
                <a:sym typeface="Calibri"/>
              </a:rPr>
              <a:t>Il polline è una componente naturale e non un ingrediente del miele; esso giunge all’alveare grazie all’attivit</a:t>
            </a:r>
            <a:r>
              <a:rPr lang="it-IT" sz="1400">
                <a:solidFill>
                  <a:schemeClr val="dk1"/>
                </a:solidFill>
                <a:latin typeface="Merriweather Sans"/>
                <a:ea typeface="Merriweather Sans"/>
                <a:cs typeface="Merriweather Sans"/>
                <a:sym typeface="Merriweather Sans"/>
              </a:rPr>
              <a:t>à</a:t>
            </a:r>
            <a:r>
              <a:rPr lang="it-IT" sz="1400">
                <a:solidFill>
                  <a:schemeClr val="dk1"/>
                </a:solidFill>
                <a:latin typeface="Calibri"/>
                <a:ea typeface="Calibri"/>
                <a:cs typeface="Calibri"/>
                <a:sym typeface="Calibri"/>
              </a:rPr>
              <a:t> delle api e si trova nel miele indipendentemente dall’intervento dell’apicoltore.</a:t>
            </a:r>
            <a:r>
              <a:rPr lang="it-IT" sz="2400">
                <a:solidFill>
                  <a:schemeClr val="dk1"/>
                </a:solidFill>
                <a:latin typeface="Calibri"/>
                <a:ea typeface="Calibri"/>
                <a:cs typeface="Calibri"/>
                <a:sym typeface="Calibri"/>
              </a:rPr>
              <a:t> </a:t>
            </a:r>
            <a:endParaRPr/>
          </a:p>
        </p:txBody>
      </p:sp>
      <p:sp>
        <p:nvSpPr>
          <p:cNvPr id="714" name="Google Shape;714;p48"/>
          <p:cNvSpPr txBox="1"/>
          <p:nvPr/>
        </p:nvSpPr>
        <p:spPr>
          <a:xfrm>
            <a:off x="76200" y="990600"/>
            <a:ext cx="5541963"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2400">
                <a:solidFill>
                  <a:schemeClr val="dk1"/>
                </a:solidFill>
                <a:latin typeface="Calibri"/>
                <a:ea typeface="Calibri"/>
                <a:cs typeface="Calibri"/>
                <a:sym typeface="Calibri"/>
              </a:rPr>
              <a:t>Commissione europea - 21 Settembre 2012:</a:t>
            </a:r>
            <a:endParaRPr/>
          </a:p>
        </p:txBody>
      </p:sp>
      <p:sp>
        <p:nvSpPr>
          <p:cNvPr id="715" name="Google Shape;715;p48"/>
          <p:cNvSpPr txBox="1"/>
          <p:nvPr/>
        </p:nvSpPr>
        <p:spPr>
          <a:xfrm>
            <a:off x="139700" y="3432175"/>
            <a:ext cx="8839200" cy="3205163"/>
          </a:xfrm>
          <a:prstGeom prst="rect">
            <a:avLst/>
          </a:prstGeom>
          <a:noFill/>
          <a:ln>
            <a:noFill/>
          </a:ln>
        </p:spPr>
        <p:txBody>
          <a:bodyPr anchorCtr="0" anchor="t" bIns="45700" lIns="91425" spcFirstLastPara="1" rIns="91425" wrap="square" tIns="45700">
            <a:spAutoFit/>
          </a:bodyPr>
          <a:lstStyle/>
          <a:p>
            <a:pPr indent="-457200" lvl="0" marL="457200" marR="0" rtl="0" algn="just">
              <a:spcBef>
                <a:spcPts val="0"/>
              </a:spcBef>
              <a:spcAft>
                <a:spcPts val="0"/>
              </a:spcAft>
              <a:buClr>
                <a:schemeClr val="dk1"/>
              </a:buClr>
              <a:buSzPts val="1400"/>
              <a:buFont typeface="Arial"/>
              <a:buAutoNum type="arabicParenR"/>
            </a:pPr>
            <a:r>
              <a:rPr lang="it-IT" sz="1400">
                <a:solidFill>
                  <a:schemeClr val="dk1"/>
                </a:solidFill>
                <a:latin typeface="Calibri"/>
                <a:ea typeface="Calibri"/>
                <a:cs typeface="Calibri"/>
                <a:sym typeface="Calibri"/>
              </a:rPr>
              <a:t>non si dovrebbero applicare le norme europee che in materia di etichettatura, obbligano ad un elenco degli ingredienti.</a:t>
            </a:r>
            <a:endParaRPr/>
          </a:p>
          <a:p>
            <a:pPr indent="-368300" lvl="0" marL="457200" marR="0" rtl="0" algn="just">
              <a:spcBef>
                <a:spcPts val="0"/>
              </a:spcBef>
              <a:spcAft>
                <a:spcPts val="0"/>
              </a:spcAft>
              <a:buClr>
                <a:schemeClr val="dk1"/>
              </a:buClr>
              <a:buSzPts val="1400"/>
              <a:buFont typeface="Arial"/>
              <a:buNone/>
            </a:pPr>
            <a:r>
              <a:t/>
            </a:r>
            <a:endParaRPr sz="1400">
              <a:solidFill>
                <a:schemeClr val="dk1"/>
              </a:solidFill>
              <a:latin typeface="Calibri"/>
              <a:ea typeface="Calibri"/>
              <a:cs typeface="Calibri"/>
              <a:sym typeface="Calibri"/>
            </a:endParaRPr>
          </a:p>
          <a:p>
            <a:pPr indent="-457200" lvl="0" marL="457200" marR="0" rtl="0" algn="just">
              <a:spcBef>
                <a:spcPts val="0"/>
              </a:spcBef>
              <a:spcAft>
                <a:spcPts val="0"/>
              </a:spcAft>
              <a:buClr>
                <a:schemeClr val="dk1"/>
              </a:buClr>
              <a:buSzPts val="1400"/>
              <a:buFont typeface="Arial"/>
              <a:buAutoNum type="arabicParenR"/>
            </a:pPr>
            <a:r>
              <a:rPr lang="it-IT" sz="1400">
                <a:solidFill>
                  <a:schemeClr val="dk1"/>
                </a:solidFill>
                <a:latin typeface="Calibri"/>
                <a:ea typeface="Calibri"/>
                <a:cs typeface="Calibri"/>
                <a:sym typeface="Calibri"/>
              </a:rPr>
              <a:t>la proposta della Commissione non tocca la conclusione della Corte per quanto riguarda l’applicazione della normativa sugli OGM al polline GM nei prodotti alimentari</a:t>
            </a:r>
            <a:endParaRPr/>
          </a:p>
          <a:p>
            <a:pPr indent="-368300" lvl="0" marL="457200" marR="0" rtl="0" algn="just">
              <a:spcBef>
                <a:spcPts val="0"/>
              </a:spcBef>
              <a:spcAft>
                <a:spcPts val="0"/>
              </a:spcAft>
              <a:buClr>
                <a:schemeClr val="dk1"/>
              </a:buClr>
              <a:buSzPts val="1400"/>
              <a:buFont typeface="Arial"/>
              <a:buNone/>
            </a:pPr>
            <a:r>
              <a:t/>
            </a:r>
            <a:endParaRPr sz="1400">
              <a:solidFill>
                <a:schemeClr val="dk1"/>
              </a:solidFill>
              <a:latin typeface="Calibri"/>
              <a:ea typeface="Calibri"/>
              <a:cs typeface="Calibri"/>
              <a:sym typeface="Calibri"/>
            </a:endParaRPr>
          </a:p>
          <a:p>
            <a:pPr indent="-457200" lvl="0" marL="457200" marR="0" rtl="0" algn="just">
              <a:spcBef>
                <a:spcPts val="0"/>
              </a:spcBef>
              <a:spcAft>
                <a:spcPts val="0"/>
              </a:spcAft>
              <a:buClr>
                <a:schemeClr val="dk1"/>
              </a:buClr>
              <a:buSzPts val="1400"/>
              <a:buFont typeface="Arial"/>
              <a:buChar char="•"/>
            </a:pPr>
            <a:r>
              <a:rPr lang="it-IT" sz="1400">
                <a:solidFill>
                  <a:schemeClr val="dk1"/>
                </a:solidFill>
                <a:latin typeface="Calibri"/>
                <a:ea typeface="Calibri"/>
                <a:cs typeface="Calibri"/>
                <a:sym typeface="Calibri"/>
              </a:rPr>
              <a:t>non modifica la conclusione della Corte secondo la quale il miele contenente polline GM può essere immesso sul mercato solo se esiste una normativa che lo autorizzi.</a:t>
            </a:r>
            <a:r>
              <a:rPr lang="it-IT" sz="2400">
                <a:solidFill>
                  <a:schemeClr val="dk1"/>
                </a:solidFill>
                <a:latin typeface="Calibri"/>
                <a:ea typeface="Calibri"/>
                <a:cs typeface="Calibri"/>
                <a:sym typeface="Calibri"/>
              </a:rPr>
              <a:t> </a:t>
            </a:r>
            <a:endParaRPr/>
          </a:p>
          <a:p>
            <a:pPr indent="-304800" lvl="0" marL="457200" marR="0" rtl="0" algn="just">
              <a:lnSpc>
                <a:spcPct val="70000"/>
              </a:lnSpc>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457200" lvl="0" marL="457200" marR="0" rtl="0" algn="just">
              <a:spcBef>
                <a:spcPts val="0"/>
              </a:spcBef>
              <a:spcAft>
                <a:spcPts val="0"/>
              </a:spcAft>
              <a:buClr>
                <a:schemeClr val="dk1"/>
              </a:buClr>
              <a:buSzPts val="1400"/>
              <a:buFont typeface="Arial"/>
              <a:buChar char="•"/>
            </a:pPr>
            <a:r>
              <a:rPr lang="it-IT" sz="1400">
                <a:solidFill>
                  <a:schemeClr val="dk1"/>
                </a:solidFill>
                <a:latin typeface="Calibri"/>
                <a:ea typeface="Calibri"/>
                <a:cs typeface="Calibri"/>
                <a:sym typeface="Calibri"/>
              </a:rPr>
              <a:t>non modifica la conclusione della Corte secondo la quale il miele contenente polline GM, con percentuali superiori allo 0,9%, deve essere etichettato come miele contenente polline geneticamente modificato.	</a:t>
            </a:r>
            <a:endParaRPr/>
          </a:p>
          <a:p>
            <a:pPr indent="-304800" lvl="0" marL="457200" marR="0" rtl="0" algn="just">
              <a:spcBef>
                <a:spcPts val="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a:p>
            <a:pPr indent="-457200" lvl="0" marL="457200" marR="0" rtl="0" algn="just">
              <a:spcBef>
                <a:spcPts val="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p:txBody>
      </p:sp>
      <p:sp>
        <p:nvSpPr>
          <p:cNvPr id="716" name="Google Shape;716;p48"/>
          <p:cNvSpPr txBox="1"/>
          <p:nvPr/>
        </p:nvSpPr>
        <p:spPr>
          <a:xfrm>
            <a:off x="76200" y="2895600"/>
            <a:ext cx="1893888"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2400">
                <a:solidFill>
                  <a:schemeClr val="dk1"/>
                </a:solidFill>
                <a:latin typeface="Calibri"/>
                <a:ea typeface="Calibri"/>
                <a:cs typeface="Calibri"/>
                <a:sym typeface="Calibri"/>
              </a:rPr>
              <a:t>Conseguenze:</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pic>
        <p:nvPicPr>
          <p:cNvPr id="721" name="Google Shape;721;p49"/>
          <p:cNvPicPr preferRelativeResize="0"/>
          <p:nvPr/>
        </p:nvPicPr>
        <p:blipFill rotWithShape="1">
          <a:blip r:embed="rId3">
            <a:alphaModFix/>
          </a:blip>
          <a:srcRect b="0" l="0" r="0" t="0"/>
          <a:stretch/>
        </p:blipFill>
        <p:spPr>
          <a:xfrm>
            <a:off x="165100" y="96590"/>
            <a:ext cx="8812213" cy="57023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sp>
        <p:nvSpPr>
          <p:cNvPr id="727" name="Google Shape;727;p50"/>
          <p:cNvSpPr/>
          <p:nvPr/>
        </p:nvSpPr>
        <p:spPr>
          <a:xfrm>
            <a:off x="0" y="-228600"/>
            <a:ext cx="91440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Vicende recenti…</a:t>
            </a:r>
            <a:endParaRPr/>
          </a:p>
        </p:txBody>
      </p:sp>
      <p:sp>
        <p:nvSpPr>
          <p:cNvPr id="728" name="Google Shape;728;p50"/>
          <p:cNvSpPr txBox="1"/>
          <p:nvPr/>
        </p:nvSpPr>
        <p:spPr>
          <a:xfrm>
            <a:off x="152400" y="1571625"/>
            <a:ext cx="8839200" cy="160043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400">
                <a:solidFill>
                  <a:schemeClr val="dk1"/>
                </a:solidFill>
                <a:latin typeface="Calibri"/>
                <a:ea typeface="Calibri"/>
                <a:cs typeface="Calibri"/>
                <a:sym typeface="Calibri"/>
              </a:rPr>
              <a:t>La causa è stata portata davanti ai giudici di Lussemburgo da </a:t>
            </a:r>
            <a:r>
              <a:rPr b="1" lang="it-IT" sz="1400">
                <a:solidFill>
                  <a:schemeClr val="dk1"/>
                </a:solidFill>
                <a:latin typeface="Calibri"/>
                <a:ea typeface="Calibri"/>
                <a:cs typeface="Calibri"/>
                <a:sym typeface="Calibri"/>
              </a:rPr>
              <a:t>Pioneer Hi-Bred</a:t>
            </a:r>
            <a:r>
              <a:rPr lang="it-IT" sz="1400">
                <a:solidFill>
                  <a:schemeClr val="dk1"/>
                </a:solidFill>
                <a:latin typeface="Calibri"/>
                <a:ea typeface="Calibri"/>
                <a:cs typeface="Calibri"/>
                <a:sym typeface="Calibri"/>
              </a:rPr>
              <a:t>, che produce e distribuisce a livello mondiale sementi convenzionali e OGM, compresa la varietà di mais</a:t>
            </a:r>
            <a:r>
              <a:rPr b="1" lang="it-IT" sz="1400">
                <a:solidFill>
                  <a:schemeClr val="dk1"/>
                </a:solidFill>
                <a:latin typeface="Calibri"/>
                <a:ea typeface="Calibri"/>
                <a:cs typeface="Calibri"/>
                <a:sym typeface="Calibri"/>
              </a:rPr>
              <a:t> Mon 810</a:t>
            </a:r>
            <a:r>
              <a:rPr lang="it-IT" sz="1400">
                <a:solidFill>
                  <a:schemeClr val="dk1"/>
                </a:solidFill>
                <a:latin typeface="Calibri"/>
                <a:ea typeface="Calibri"/>
                <a:cs typeface="Calibri"/>
                <a:sym typeface="Calibri"/>
              </a:rPr>
              <a:t>, autorizzate dalla Commissione europea.</a:t>
            </a:r>
            <a:br>
              <a:rPr lang="it-IT" sz="1400">
                <a:solidFill>
                  <a:schemeClr val="dk1"/>
                </a:solidFill>
                <a:latin typeface="Calibri"/>
                <a:ea typeface="Calibri"/>
                <a:cs typeface="Calibri"/>
                <a:sym typeface="Calibri"/>
              </a:rPr>
            </a:b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it-IT" sz="1400">
                <a:solidFill>
                  <a:schemeClr val="dk1"/>
                </a:solidFill>
                <a:latin typeface="Calibri"/>
                <a:ea typeface="Calibri"/>
                <a:cs typeface="Calibri"/>
                <a:sym typeface="Calibri"/>
              </a:rPr>
              <a:t>Richiesto il permesso al</a:t>
            </a:r>
            <a:r>
              <a:rPr b="1" lang="it-IT" sz="1400">
                <a:solidFill>
                  <a:schemeClr val="dk1"/>
                </a:solidFill>
                <a:latin typeface="Calibri"/>
                <a:ea typeface="Calibri"/>
                <a:cs typeface="Calibri"/>
                <a:sym typeface="Calibri"/>
              </a:rPr>
              <a:t> Ministero delle politiche agricole (Mipaaf)</a:t>
            </a:r>
            <a:r>
              <a:rPr lang="it-IT" sz="1400">
                <a:solidFill>
                  <a:schemeClr val="dk1"/>
                </a:solidFill>
                <a:latin typeface="Calibri"/>
                <a:ea typeface="Calibri"/>
                <a:cs typeface="Calibri"/>
                <a:sym typeface="Calibri"/>
              </a:rPr>
              <a:t> per poter coltivare questo tipo di mais anche in Italia.</a:t>
            </a:r>
            <a:endParaRPr/>
          </a:p>
          <a:p>
            <a:pPr indent="0" lvl="0" marL="0" marR="0" rtl="0" algn="just">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it-IT" sz="1400">
                <a:solidFill>
                  <a:schemeClr val="dk1"/>
                </a:solidFill>
                <a:latin typeface="Calibri"/>
                <a:ea typeface="Calibri"/>
                <a:cs typeface="Calibri"/>
                <a:sym typeface="Calibri"/>
              </a:rPr>
              <a:t>Permesso negato a causa della mancata adozione delle norme di coesistenza da parte delle regioni.</a:t>
            </a:r>
            <a:endParaRPr/>
          </a:p>
        </p:txBody>
      </p:sp>
      <p:sp>
        <p:nvSpPr>
          <p:cNvPr id="729" name="Google Shape;729;p50"/>
          <p:cNvSpPr txBox="1"/>
          <p:nvPr/>
        </p:nvSpPr>
        <p:spPr>
          <a:xfrm>
            <a:off x="152400" y="4356100"/>
            <a:ext cx="8839200" cy="8255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i="1" lang="it-IT" sz="1600">
                <a:solidFill>
                  <a:schemeClr val="dk1"/>
                </a:solidFill>
                <a:latin typeface="Calibri"/>
                <a:ea typeface="Calibri"/>
                <a:cs typeface="Calibri"/>
                <a:sym typeface="Calibri"/>
              </a:rPr>
              <a:t>“uno Stato membro non è libero di subordinare a un’autorizzazione nazionale la coltivazione di OGM autorizzati ed iscritti nel catalogo comune”. …</a:t>
            </a:r>
            <a:r>
              <a:rPr b="1" lang="it-IT" sz="1600">
                <a:solidFill>
                  <a:schemeClr val="dk1"/>
                </a:solidFill>
                <a:latin typeface="Calibri"/>
                <a:ea typeface="Calibri"/>
                <a:cs typeface="Calibri"/>
                <a:sym typeface="Calibri"/>
              </a:rPr>
              <a:t>le considerazioni di tutela della salute o dell’ambiente sono già state tenute in conto nel corso della procedura di autorizzazione a livello comunitario.</a:t>
            </a:r>
            <a:endParaRPr sz="1400">
              <a:solidFill>
                <a:schemeClr val="dk1"/>
              </a:solidFill>
              <a:latin typeface="Calibri"/>
              <a:ea typeface="Calibri"/>
              <a:cs typeface="Calibri"/>
              <a:sym typeface="Calibri"/>
            </a:endParaRPr>
          </a:p>
        </p:txBody>
      </p:sp>
      <p:sp>
        <p:nvSpPr>
          <p:cNvPr id="730" name="Google Shape;730;p50"/>
          <p:cNvSpPr txBox="1"/>
          <p:nvPr/>
        </p:nvSpPr>
        <p:spPr>
          <a:xfrm>
            <a:off x="76200" y="990600"/>
            <a:ext cx="1419225"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2400">
                <a:solidFill>
                  <a:schemeClr val="dk1"/>
                </a:solidFill>
                <a:latin typeface="Calibri"/>
                <a:ea typeface="Calibri"/>
                <a:cs typeface="Calibri"/>
                <a:sym typeface="Calibri"/>
              </a:rPr>
              <a:t>Antefatto:</a:t>
            </a:r>
            <a:endParaRPr/>
          </a:p>
        </p:txBody>
      </p:sp>
      <p:sp>
        <p:nvSpPr>
          <p:cNvPr id="731" name="Google Shape;731;p50"/>
          <p:cNvSpPr txBox="1"/>
          <p:nvPr/>
        </p:nvSpPr>
        <p:spPr>
          <a:xfrm>
            <a:off x="76200" y="3819525"/>
            <a:ext cx="8564563"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2400">
                <a:solidFill>
                  <a:schemeClr val="dk1"/>
                </a:solidFill>
                <a:latin typeface="Calibri"/>
                <a:ea typeface="Calibri"/>
                <a:cs typeface="Calibri"/>
                <a:sym typeface="Calibri"/>
              </a:rPr>
              <a:t>Sentenza della Corte di Giustizia Europea (ECJ) - 6 Settembre 2012:</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51"/>
          <p:cNvSpPr txBox="1"/>
          <p:nvPr/>
        </p:nvSpPr>
        <p:spPr>
          <a:xfrm>
            <a:off x="31326" y="739174"/>
            <a:ext cx="7934114" cy="101566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2000">
                <a:solidFill>
                  <a:schemeClr val="dk1"/>
                </a:solidFill>
                <a:latin typeface="Calibri"/>
                <a:ea typeface="Calibri"/>
                <a:cs typeface="Calibri"/>
                <a:sym typeface="Calibri"/>
              </a:rPr>
              <a:t>Nel 2006 due agricoltori friulani (Giorgio Fidenato e Silvano Dalla Libera) chiedono al Ministero delle Politiche Agricole l’autorizzazione per la messa in campo di una varietà di mais OGM (MON 810)</a:t>
            </a:r>
            <a:endParaRPr/>
          </a:p>
        </p:txBody>
      </p:sp>
      <p:sp>
        <p:nvSpPr>
          <p:cNvPr id="737" name="Google Shape;737;p51"/>
          <p:cNvSpPr/>
          <p:nvPr/>
        </p:nvSpPr>
        <p:spPr>
          <a:xfrm>
            <a:off x="0" y="-228600"/>
            <a:ext cx="91440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it-IT" sz="2800">
                <a:solidFill>
                  <a:srgbClr val="000000"/>
                </a:solidFill>
                <a:latin typeface="Calibri"/>
                <a:ea typeface="Calibri"/>
                <a:cs typeface="Calibri"/>
                <a:sym typeface="Calibri"/>
              </a:rPr>
              <a:t>Vicende recenti…</a:t>
            </a:r>
            <a:endParaRPr/>
          </a:p>
        </p:txBody>
      </p:sp>
      <p:pic>
        <p:nvPicPr>
          <p:cNvPr descr="Guardia forsetale ogm fidenato colloredo di montalbano-2.jpg" id="738" name="Google Shape;738;p51"/>
          <p:cNvPicPr preferRelativeResize="0"/>
          <p:nvPr/>
        </p:nvPicPr>
        <p:blipFill rotWithShape="1">
          <a:blip r:embed="rId3">
            <a:alphaModFix/>
          </a:blip>
          <a:srcRect b="0" l="0" r="0" t="0"/>
          <a:stretch/>
        </p:blipFill>
        <p:spPr>
          <a:xfrm>
            <a:off x="4084320" y="4003878"/>
            <a:ext cx="5019040" cy="2825719"/>
          </a:xfrm>
          <a:prstGeom prst="rect">
            <a:avLst/>
          </a:prstGeom>
          <a:noFill/>
          <a:ln>
            <a:noFill/>
          </a:ln>
          <a:effectLst>
            <a:outerShdw blurRad="50800" rotWithShape="0" algn="tl" dir="2700000" dist="38100">
              <a:srgbClr val="000000">
                <a:alpha val="42745"/>
              </a:srgbClr>
            </a:outerShdw>
          </a:effectLst>
        </p:spPr>
      </p:pic>
      <p:pic>
        <p:nvPicPr>
          <p:cNvPr descr="giorgio-fidenato-mais-ogm-vivaro-9.jpg" id="739" name="Google Shape;739;p51"/>
          <p:cNvPicPr preferRelativeResize="0"/>
          <p:nvPr/>
        </p:nvPicPr>
        <p:blipFill rotWithShape="1">
          <a:blip r:embed="rId4">
            <a:alphaModFix/>
          </a:blip>
          <a:srcRect b="0" l="0" r="0" t="0"/>
          <a:stretch/>
        </p:blipFill>
        <p:spPr>
          <a:xfrm>
            <a:off x="465667" y="4134647"/>
            <a:ext cx="3811375" cy="2551288"/>
          </a:xfrm>
          <a:prstGeom prst="rect">
            <a:avLst/>
          </a:prstGeom>
          <a:noFill/>
          <a:ln>
            <a:noFill/>
          </a:ln>
          <a:effectLst>
            <a:outerShdw blurRad="50800" rotWithShape="0" algn="tl" dir="2700000" dist="38100">
              <a:srgbClr val="000000">
                <a:alpha val="42745"/>
              </a:srgbClr>
            </a:outerShdw>
          </a:effectLst>
        </p:spPr>
      </p:pic>
      <p:pic>
        <p:nvPicPr>
          <p:cNvPr descr="giorgio-fidenato-mais-ogm-vivaro-2.jpg" id="740" name="Google Shape;740;p51"/>
          <p:cNvPicPr preferRelativeResize="0"/>
          <p:nvPr/>
        </p:nvPicPr>
        <p:blipFill rotWithShape="1">
          <a:blip r:embed="rId5">
            <a:alphaModFix/>
          </a:blip>
          <a:srcRect b="0" l="0" r="0" t="0"/>
          <a:stretch/>
        </p:blipFill>
        <p:spPr>
          <a:xfrm>
            <a:off x="968693" y="2017141"/>
            <a:ext cx="3308349" cy="2433999"/>
          </a:xfrm>
          <a:prstGeom prst="rect">
            <a:avLst/>
          </a:prstGeom>
          <a:noFill/>
          <a:ln>
            <a:noFill/>
          </a:ln>
          <a:effectLst>
            <a:outerShdw blurRad="50800" rotWithShape="0" algn="tl" dir="2700000" dist="38100">
              <a:srgbClr val="000000">
                <a:alpha val="42745"/>
              </a:srgbClr>
            </a:outerShdw>
          </a:effectLst>
        </p:spPr>
      </p:pic>
      <p:pic>
        <p:nvPicPr>
          <p:cNvPr id="741" name="Google Shape;741;p51"/>
          <p:cNvPicPr preferRelativeResize="0"/>
          <p:nvPr/>
        </p:nvPicPr>
        <p:blipFill rotWithShape="1">
          <a:blip r:embed="rId6">
            <a:alphaModFix/>
          </a:blip>
          <a:srcRect b="0" l="0" r="0" t="0"/>
          <a:stretch/>
        </p:blipFill>
        <p:spPr>
          <a:xfrm>
            <a:off x="8058943" y="126196"/>
            <a:ext cx="955780" cy="1132599"/>
          </a:xfrm>
          <a:prstGeom prst="rect">
            <a:avLst/>
          </a:prstGeom>
          <a:noFill/>
          <a:ln>
            <a:noFill/>
          </a:ln>
        </p:spPr>
      </p:pic>
      <p:pic>
        <p:nvPicPr>
          <p:cNvPr descr="image.jpg" id="742" name="Google Shape;742;p51"/>
          <p:cNvPicPr preferRelativeResize="0"/>
          <p:nvPr/>
        </p:nvPicPr>
        <p:blipFill rotWithShape="1">
          <a:blip r:embed="rId7">
            <a:alphaModFix/>
          </a:blip>
          <a:srcRect b="0" l="0" r="0" t="0"/>
          <a:stretch/>
        </p:blipFill>
        <p:spPr>
          <a:xfrm>
            <a:off x="4513580" y="2062163"/>
            <a:ext cx="4480538" cy="2296477"/>
          </a:xfrm>
          <a:prstGeom prst="rect">
            <a:avLst/>
          </a:prstGeom>
          <a:noFill/>
          <a:ln>
            <a:noFill/>
          </a:ln>
          <a:effectLst>
            <a:outerShdw blurRad="50800" rotWithShape="0" algn="tl" dir="2700000" dist="38100">
              <a:srgbClr val="000000">
                <a:alpha val="42745"/>
              </a:srgbClr>
            </a:outerShdw>
          </a:effectLst>
        </p:spPr>
      </p:pic>
      <p:sp>
        <p:nvSpPr>
          <p:cNvPr id="743" name="Google Shape;743;p51"/>
          <p:cNvSpPr txBox="1"/>
          <p:nvPr/>
        </p:nvSpPr>
        <p:spPr>
          <a:xfrm>
            <a:off x="8011149" y="1021689"/>
            <a:ext cx="1071891"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000">
                <a:solidFill>
                  <a:schemeClr val="lt1"/>
                </a:solidFill>
                <a:latin typeface="Calibri"/>
                <a:ea typeface="Calibri"/>
                <a:cs typeface="Calibri"/>
                <a:sym typeface="Calibri"/>
              </a:rPr>
              <a:t>Giorgio Fidenato</a:t>
            </a:r>
            <a:endParaRPr b="1" sz="1000">
              <a:solidFill>
                <a:schemeClr val="lt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pic>
        <p:nvPicPr>
          <p:cNvPr id="748" name="Google Shape;748;p52"/>
          <p:cNvPicPr preferRelativeResize="0"/>
          <p:nvPr/>
        </p:nvPicPr>
        <p:blipFill rotWithShape="1">
          <a:blip r:embed="rId3">
            <a:alphaModFix/>
          </a:blip>
          <a:srcRect b="0" l="0" r="0" t="0"/>
          <a:stretch/>
        </p:blipFill>
        <p:spPr>
          <a:xfrm>
            <a:off x="2932113" y="71438"/>
            <a:ext cx="3160712" cy="2995612"/>
          </a:xfrm>
          <a:prstGeom prst="rect">
            <a:avLst/>
          </a:prstGeom>
          <a:noFill/>
          <a:ln>
            <a:noFill/>
          </a:ln>
        </p:spPr>
      </p:pic>
      <p:pic>
        <p:nvPicPr>
          <p:cNvPr id="749" name="Google Shape;749;p52"/>
          <p:cNvPicPr preferRelativeResize="0"/>
          <p:nvPr/>
        </p:nvPicPr>
        <p:blipFill rotWithShape="1">
          <a:blip r:embed="rId4">
            <a:alphaModFix/>
          </a:blip>
          <a:srcRect b="0" l="0" r="0" t="0"/>
          <a:stretch/>
        </p:blipFill>
        <p:spPr>
          <a:xfrm>
            <a:off x="1128713" y="3124200"/>
            <a:ext cx="6800850" cy="3703638"/>
          </a:xfrm>
          <a:prstGeom prst="rect">
            <a:avLst/>
          </a:prstGeom>
          <a:noFill/>
          <a:ln>
            <a:noFill/>
          </a:ln>
        </p:spPr>
      </p:pic>
      <p:cxnSp>
        <p:nvCxnSpPr>
          <p:cNvPr id="750" name="Google Shape;750;p52"/>
          <p:cNvCxnSpPr/>
          <p:nvPr/>
        </p:nvCxnSpPr>
        <p:spPr>
          <a:xfrm>
            <a:off x="1428750" y="3071813"/>
            <a:ext cx="6215063" cy="0"/>
          </a:xfrm>
          <a:prstGeom prst="straightConnector1">
            <a:avLst/>
          </a:prstGeom>
          <a:noFill/>
          <a:ln cap="flat" cmpd="sng" w="9525">
            <a:solidFill>
              <a:schemeClr val="dk1"/>
            </a:solidFill>
            <a:prstDash val="solid"/>
            <a:round/>
            <a:headEnd len="sm" w="sm" type="none"/>
            <a:tailEnd len="sm" w="sm" type="none"/>
          </a:ln>
        </p:spPr>
      </p:cxnSp>
      <p:pic>
        <p:nvPicPr>
          <p:cNvPr id="751" name="Google Shape;751;p52"/>
          <p:cNvPicPr preferRelativeResize="0"/>
          <p:nvPr/>
        </p:nvPicPr>
        <p:blipFill rotWithShape="1">
          <a:blip r:embed="rId5">
            <a:alphaModFix/>
          </a:blip>
          <a:srcRect b="0" l="0" r="0" t="0"/>
          <a:stretch/>
        </p:blipFill>
        <p:spPr>
          <a:xfrm>
            <a:off x="8058943" y="126196"/>
            <a:ext cx="955780" cy="1132599"/>
          </a:xfrm>
          <a:prstGeom prst="rect">
            <a:avLst/>
          </a:prstGeom>
          <a:noFill/>
          <a:ln>
            <a:noFill/>
          </a:ln>
        </p:spPr>
      </p:pic>
      <p:sp>
        <p:nvSpPr>
          <p:cNvPr id="752" name="Google Shape;752;p52"/>
          <p:cNvSpPr txBox="1"/>
          <p:nvPr/>
        </p:nvSpPr>
        <p:spPr>
          <a:xfrm>
            <a:off x="8011149" y="1021689"/>
            <a:ext cx="1071891"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000">
                <a:solidFill>
                  <a:schemeClr val="lt1"/>
                </a:solidFill>
                <a:latin typeface="Calibri"/>
                <a:ea typeface="Calibri"/>
                <a:cs typeface="Calibri"/>
                <a:sym typeface="Calibri"/>
              </a:rPr>
              <a:t>Giorgio Fidenato</a:t>
            </a:r>
            <a:endParaRPr b="1" sz="1000">
              <a:solidFill>
                <a:schemeClr val="lt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53"/>
          <p:cNvSpPr/>
          <p:nvPr/>
        </p:nvSpPr>
        <p:spPr>
          <a:xfrm>
            <a:off x="50800" y="837565"/>
            <a:ext cx="1746136" cy="5627253"/>
          </a:xfrm>
          <a:prstGeom prst="downArrow">
            <a:avLst>
              <a:gd fmla="val 73351" name="adj1"/>
              <a:gd fmla="val 34989" name="adj2"/>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8" name="Google Shape;758;p53"/>
          <p:cNvSpPr txBox="1"/>
          <p:nvPr/>
        </p:nvSpPr>
        <p:spPr>
          <a:xfrm>
            <a:off x="2357437" y="896303"/>
            <a:ext cx="6565845" cy="1200329"/>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None/>
            </a:pPr>
            <a:r>
              <a:rPr lang="it-IT" sz="1200">
                <a:solidFill>
                  <a:schemeClr val="dk1"/>
                </a:solidFill>
                <a:latin typeface="Calibri"/>
                <a:ea typeface="Calibri"/>
                <a:cs typeface="Calibri"/>
                <a:sym typeface="Calibri"/>
              </a:rPr>
              <a:t>Ricorso al TAR in base all’illegittimità del rifiuto</a:t>
            </a:r>
            <a:endParaRPr/>
          </a:p>
          <a:p>
            <a:pPr indent="-457200" lvl="0" marL="457200" marR="0" rtl="0" algn="l">
              <a:spcBef>
                <a:spcPts val="0"/>
              </a:spcBef>
              <a:spcAft>
                <a:spcPts val="0"/>
              </a:spcAft>
              <a:buNone/>
            </a:pPr>
            <a:r>
              <a:t/>
            </a:r>
            <a:endParaRPr sz="1200">
              <a:solidFill>
                <a:schemeClr val="dk1"/>
              </a:solidFill>
              <a:latin typeface="Calibri"/>
              <a:ea typeface="Calibri"/>
              <a:cs typeface="Calibri"/>
              <a:sym typeface="Calibri"/>
            </a:endParaRPr>
          </a:p>
          <a:p>
            <a:pPr indent="-457200" lvl="0" marL="457200" marR="0" rtl="0" algn="l">
              <a:spcBef>
                <a:spcPts val="0"/>
              </a:spcBef>
              <a:spcAft>
                <a:spcPts val="0"/>
              </a:spcAft>
              <a:buClr>
                <a:schemeClr val="dk1"/>
              </a:buClr>
              <a:buSzPts val="1200"/>
              <a:buFont typeface="Calibri"/>
              <a:buAutoNum type="arabicParenR"/>
            </a:pPr>
            <a:r>
              <a:rPr lang="it-IT" sz="1200">
                <a:solidFill>
                  <a:schemeClr val="dk1"/>
                </a:solidFill>
                <a:latin typeface="Calibri"/>
                <a:ea typeface="Calibri"/>
                <a:cs typeface="Calibri"/>
                <a:sym typeface="Calibri"/>
              </a:rPr>
              <a:t>Mais GM già autorizzato dalla UE</a:t>
            </a:r>
            <a:endParaRPr/>
          </a:p>
          <a:p>
            <a:pPr indent="-457200" lvl="0" marL="457200" marR="0" rtl="0" algn="l">
              <a:spcBef>
                <a:spcPts val="0"/>
              </a:spcBef>
              <a:spcAft>
                <a:spcPts val="0"/>
              </a:spcAft>
              <a:buClr>
                <a:schemeClr val="dk1"/>
              </a:buClr>
              <a:buSzPts val="1200"/>
              <a:buFont typeface="Calibri"/>
              <a:buAutoNum type="arabicParenR"/>
            </a:pPr>
            <a:r>
              <a:rPr lang="it-IT" sz="1200">
                <a:solidFill>
                  <a:schemeClr val="dk1"/>
                </a:solidFill>
                <a:latin typeface="Calibri"/>
                <a:ea typeface="Calibri"/>
                <a:cs typeface="Calibri"/>
                <a:sym typeface="Calibri"/>
              </a:rPr>
              <a:t>La coesistenza non riguarda gli aspetti ambientali e sanitari ma solo quelli prettamente economici</a:t>
            </a:r>
            <a:endParaRPr/>
          </a:p>
          <a:p>
            <a:pPr indent="-457200" lvl="0" marL="457200" marR="0" rtl="0" algn="l">
              <a:spcBef>
                <a:spcPts val="0"/>
              </a:spcBef>
              <a:spcAft>
                <a:spcPts val="0"/>
              </a:spcAft>
              <a:buClr>
                <a:schemeClr val="dk1"/>
              </a:buClr>
              <a:buSzPts val="1200"/>
              <a:buFont typeface="Calibri"/>
              <a:buAutoNum type="arabicParenR"/>
            </a:pPr>
            <a:r>
              <a:rPr lang="it-IT" sz="1200">
                <a:solidFill>
                  <a:schemeClr val="dk1"/>
                </a:solidFill>
                <a:latin typeface="Calibri"/>
                <a:ea typeface="Calibri"/>
                <a:cs typeface="Calibri"/>
                <a:sym typeface="Calibri"/>
              </a:rPr>
              <a:t>Violazione del diritto comunitario riguardo la coltivazione di OGM già autorizzati</a:t>
            </a:r>
            <a:endParaRPr/>
          </a:p>
        </p:txBody>
      </p:sp>
      <p:sp>
        <p:nvSpPr>
          <p:cNvPr id="759" name="Google Shape;759;p53"/>
          <p:cNvSpPr txBox="1"/>
          <p:nvPr/>
        </p:nvSpPr>
        <p:spPr>
          <a:xfrm>
            <a:off x="2357436" y="2400414"/>
            <a:ext cx="6565847" cy="175432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Ricorso al Consiglio di Stato che approva il ricorso e concede 90 giorni di tempo al ministero per dare risposta all’agricoltore (</a:t>
            </a:r>
            <a:r>
              <a:rPr b="1" lang="it-IT" sz="1200">
                <a:solidFill>
                  <a:schemeClr val="dk1"/>
                </a:solidFill>
                <a:latin typeface="Calibri"/>
                <a:ea typeface="Calibri"/>
                <a:cs typeface="Calibri"/>
                <a:sym typeface="Calibri"/>
              </a:rPr>
              <a:t>quindi entro il 19 aprile 2010</a:t>
            </a:r>
            <a:r>
              <a:rPr lang="it-IT" sz="1200">
                <a:solidFill>
                  <a:schemeClr val="dk1"/>
                </a:solidFill>
                <a:latin typeface="Calibri"/>
                <a:ea typeface="Calibri"/>
                <a:cs typeface="Calibri"/>
                <a:sym typeface="Calibri"/>
              </a:rPr>
              <a:t>)</a:t>
            </a:r>
            <a:endParaRPr/>
          </a:p>
          <a:p>
            <a:pPr indent="-457200" lvl="0" marL="457200" marR="0" rtl="0" algn="l">
              <a:spcBef>
                <a:spcPts val="0"/>
              </a:spcBef>
              <a:spcAft>
                <a:spcPts val="0"/>
              </a:spcAft>
              <a:buNone/>
            </a:pPr>
            <a:r>
              <a:t/>
            </a:r>
            <a:endParaRPr sz="1200">
              <a:solidFill>
                <a:schemeClr val="dk1"/>
              </a:solidFill>
              <a:latin typeface="Calibri"/>
              <a:ea typeface="Calibri"/>
              <a:cs typeface="Calibri"/>
              <a:sym typeface="Calibri"/>
            </a:endParaRPr>
          </a:p>
          <a:p>
            <a:pPr indent="-457200" lvl="0" marL="457200" marR="0" rtl="0" algn="l">
              <a:spcBef>
                <a:spcPts val="0"/>
              </a:spcBef>
              <a:spcAft>
                <a:spcPts val="0"/>
              </a:spcAft>
              <a:buNone/>
            </a:pPr>
            <a:r>
              <a:rPr lang="it-IT" sz="1200">
                <a:solidFill>
                  <a:schemeClr val="dk1"/>
                </a:solidFill>
                <a:latin typeface="Calibri"/>
                <a:ea typeface="Calibri"/>
                <a:cs typeface="Calibri"/>
                <a:sym typeface="Calibri"/>
              </a:rPr>
              <a:t>MOTIVAZIONI:</a:t>
            </a:r>
            <a:endParaRPr/>
          </a:p>
          <a:p>
            <a:pPr indent="-457200" lvl="0" marL="457200" marR="0" rtl="0" algn="just">
              <a:spcBef>
                <a:spcPts val="0"/>
              </a:spcBef>
              <a:spcAft>
                <a:spcPts val="0"/>
              </a:spcAft>
              <a:buNone/>
            </a:pPr>
            <a:r>
              <a:t/>
            </a:r>
            <a:endParaRPr sz="1200">
              <a:solidFill>
                <a:schemeClr val="dk1"/>
              </a:solidFill>
              <a:latin typeface="Calibri"/>
              <a:ea typeface="Calibri"/>
              <a:cs typeface="Calibri"/>
              <a:sym typeface="Calibri"/>
            </a:endParaRPr>
          </a:p>
          <a:p>
            <a:pPr indent="-457200" lvl="0" marL="457200" marR="0" rtl="0" algn="just">
              <a:spcBef>
                <a:spcPts val="0"/>
              </a:spcBef>
              <a:spcAft>
                <a:spcPts val="0"/>
              </a:spcAft>
              <a:buClr>
                <a:schemeClr val="dk1"/>
              </a:buClr>
              <a:buSzPts val="1200"/>
              <a:buFont typeface="Calibri"/>
              <a:buAutoNum type="arabicParenR"/>
            </a:pPr>
            <a:r>
              <a:rPr lang="it-IT" sz="1200">
                <a:solidFill>
                  <a:schemeClr val="dk1"/>
                </a:solidFill>
                <a:latin typeface="Calibri"/>
                <a:ea typeface="Calibri"/>
                <a:cs typeface="Calibri"/>
                <a:sym typeface="Calibri"/>
              </a:rPr>
              <a:t>La coesistenza non riguarda aspetti ambientali e sanitari…</a:t>
            </a:r>
            <a:endParaRPr/>
          </a:p>
          <a:p>
            <a:pPr indent="-457200" lvl="0" marL="457200" marR="0" rtl="0" algn="just">
              <a:spcBef>
                <a:spcPts val="0"/>
              </a:spcBef>
              <a:spcAft>
                <a:spcPts val="0"/>
              </a:spcAft>
              <a:buClr>
                <a:schemeClr val="dk1"/>
              </a:buClr>
              <a:buSzPts val="1200"/>
              <a:buFont typeface="Calibri"/>
              <a:buAutoNum type="arabicParenR"/>
            </a:pPr>
            <a:r>
              <a:rPr lang="it-IT" sz="1200">
                <a:solidFill>
                  <a:schemeClr val="dk1"/>
                </a:solidFill>
                <a:latin typeface="Calibri"/>
                <a:ea typeface="Calibri"/>
                <a:cs typeface="Calibri"/>
                <a:sym typeface="Calibri"/>
              </a:rPr>
              <a:t>Dichiararsi OGM-free su tutto il territorio e per qualsiasi OGM è contro la legislazione europea</a:t>
            </a:r>
            <a:endParaRPr/>
          </a:p>
          <a:p>
            <a:pPr indent="-457200" lvl="0" marL="457200" marR="0" rtl="0" algn="just">
              <a:spcBef>
                <a:spcPts val="0"/>
              </a:spcBef>
              <a:spcAft>
                <a:spcPts val="0"/>
              </a:spcAft>
              <a:buClr>
                <a:schemeClr val="dk1"/>
              </a:buClr>
              <a:buSzPts val="1200"/>
              <a:buFont typeface="Calibri"/>
              <a:buAutoNum type="arabicParenR"/>
            </a:pPr>
            <a:r>
              <a:rPr lang="it-IT" sz="1200">
                <a:solidFill>
                  <a:schemeClr val="dk1"/>
                </a:solidFill>
                <a:latin typeface="Calibri"/>
                <a:ea typeface="Calibri"/>
                <a:cs typeface="Calibri"/>
                <a:sym typeface="Calibri"/>
              </a:rPr>
              <a:t>Per poter invocare il principio di salvaguardia ci si deve riferire ad uno specifico OGM e attraverso documentati scientifici rischi per la salute o l’ambiente</a:t>
            </a:r>
            <a:endParaRPr sz="1200">
              <a:solidFill>
                <a:schemeClr val="dk1"/>
              </a:solidFill>
              <a:latin typeface="Calibri"/>
              <a:ea typeface="Calibri"/>
              <a:cs typeface="Calibri"/>
              <a:sym typeface="Calibri"/>
            </a:endParaRPr>
          </a:p>
        </p:txBody>
      </p:sp>
      <p:sp>
        <p:nvSpPr>
          <p:cNvPr id="760" name="Google Shape;760;p53"/>
          <p:cNvSpPr txBox="1"/>
          <p:nvPr/>
        </p:nvSpPr>
        <p:spPr>
          <a:xfrm>
            <a:off x="582930" y="2228964"/>
            <a:ext cx="793750"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Calibri"/>
                <a:ea typeface="Calibri"/>
                <a:cs typeface="Calibri"/>
                <a:sym typeface="Calibri"/>
              </a:rPr>
              <a:t>2010</a:t>
            </a:r>
            <a:endParaRPr/>
          </a:p>
        </p:txBody>
      </p:sp>
      <p:sp>
        <p:nvSpPr>
          <p:cNvPr id="761" name="Google Shape;761;p53"/>
          <p:cNvSpPr txBox="1"/>
          <p:nvPr/>
        </p:nvSpPr>
        <p:spPr>
          <a:xfrm>
            <a:off x="582930" y="862965"/>
            <a:ext cx="793750"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Calibri"/>
                <a:ea typeface="Calibri"/>
                <a:cs typeface="Calibri"/>
                <a:sym typeface="Calibri"/>
              </a:rPr>
              <a:t>2007</a:t>
            </a:r>
            <a:endParaRPr/>
          </a:p>
        </p:txBody>
      </p:sp>
      <p:sp>
        <p:nvSpPr>
          <p:cNvPr id="762" name="Google Shape;762;p53"/>
          <p:cNvSpPr txBox="1"/>
          <p:nvPr/>
        </p:nvSpPr>
        <p:spPr>
          <a:xfrm>
            <a:off x="2339431" y="4290967"/>
            <a:ext cx="6804570" cy="175432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A Marzo 2010 viene emanato un Decreto Legge per vietare la semina di colture OGM</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it-IT" sz="1200">
                <a:solidFill>
                  <a:schemeClr val="dk1"/>
                </a:solidFill>
                <a:latin typeface="Calibri"/>
                <a:ea typeface="Calibri"/>
                <a:cs typeface="Calibri"/>
                <a:sym typeface="Calibri"/>
              </a:rPr>
              <a:t>Il 25 Aprile, non avevndo ricevuto risposta da parte del Ministero, Fidenato mette in campo il mais MON810</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just">
              <a:spcBef>
                <a:spcPts val="0"/>
              </a:spcBef>
              <a:spcAft>
                <a:spcPts val="0"/>
              </a:spcAft>
              <a:buNone/>
            </a:pPr>
            <a:r>
              <a:rPr lang="it-IT" sz="1200">
                <a:solidFill>
                  <a:schemeClr val="dk1"/>
                </a:solidFill>
                <a:latin typeface="Calibri"/>
                <a:ea typeface="Calibri"/>
                <a:cs typeface="Calibri"/>
                <a:sym typeface="Calibri"/>
              </a:rPr>
              <a:t>Fidenato finisce sotto processo per semina abusiva: Il giudice invece di emettere sentenza dispose un’ordinanza: richiede la pronuncia della corte di giustizia europea che aveva già espresso in passato un parere al riguardo per un caso simile.  </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763" name="Google Shape;763;p53"/>
          <p:cNvSpPr txBox="1"/>
          <p:nvPr/>
        </p:nvSpPr>
        <p:spPr>
          <a:xfrm>
            <a:off x="577670" y="5854078"/>
            <a:ext cx="65274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Calibri"/>
                <a:ea typeface="Calibri"/>
                <a:cs typeface="Calibri"/>
                <a:sym typeface="Calibri"/>
              </a:rPr>
              <a:t>2013</a:t>
            </a:r>
            <a:endParaRPr sz="1800">
              <a:solidFill>
                <a:schemeClr val="dk1"/>
              </a:solidFill>
              <a:latin typeface="Calibri"/>
              <a:ea typeface="Calibri"/>
              <a:cs typeface="Calibri"/>
              <a:sym typeface="Calibri"/>
            </a:endParaRPr>
          </a:p>
        </p:txBody>
      </p:sp>
      <p:sp>
        <p:nvSpPr>
          <p:cNvPr id="764" name="Google Shape;764;p53"/>
          <p:cNvSpPr txBox="1"/>
          <p:nvPr/>
        </p:nvSpPr>
        <p:spPr>
          <a:xfrm>
            <a:off x="2339430" y="6071549"/>
            <a:ext cx="680457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8 Maggio 2013: La nona sezione della Corte di Giustizia Europea accoglie l’istanza di Fidenato </a:t>
            </a:r>
            <a:endParaRPr sz="1200">
              <a:solidFill>
                <a:schemeClr val="dk1"/>
              </a:solidFill>
              <a:latin typeface="Calibri"/>
              <a:ea typeface="Calibri"/>
              <a:cs typeface="Calibri"/>
              <a:sym typeface="Calibri"/>
            </a:endParaRPr>
          </a:p>
        </p:txBody>
      </p:sp>
      <p:sp>
        <p:nvSpPr>
          <p:cNvPr id="765" name="Google Shape;765;p53"/>
          <p:cNvSpPr/>
          <p:nvPr/>
        </p:nvSpPr>
        <p:spPr>
          <a:xfrm>
            <a:off x="0" y="-228600"/>
            <a:ext cx="91440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it-IT" sz="2800">
                <a:solidFill>
                  <a:srgbClr val="000000"/>
                </a:solidFill>
                <a:latin typeface="Calibri"/>
                <a:ea typeface="Calibri"/>
                <a:cs typeface="Calibri"/>
                <a:sym typeface="Calibri"/>
              </a:rPr>
              <a:t>Vicende recenti…</a:t>
            </a:r>
            <a:endParaRPr/>
          </a:p>
        </p:txBody>
      </p:sp>
      <p:sp>
        <p:nvSpPr>
          <p:cNvPr id="766" name="Google Shape;766;p53"/>
          <p:cNvSpPr txBox="1"/>
          <p:nvPr/>
        </p:nvSpPr>
        <p:spPr>
          <a:xfrm>
            <a:off x="919755" y="2443142"/>
            <a:ext cx="71045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Gennaio</a:t>
            </a:r>
            <a:endParaRPr sz="1200">
              <a:solidFill>
                <a:schemeClr val="dk1"/>
              </a:solidFill>
              <a:latin typeface="Calibri"/>
              <a:ea typeface="Calibri"/>
              <a:cs typeface="Calibri"/>
              <a:sym typeface="Calibri"/>
            </a:endParaRPr>
          </a:p>
        </p:txBody>
      </p:sp>
      <p:sp>
        <p:nvSpPr>
          <p:cNvPr id="767" name="Google Shape;767;p53"/>
          <p:cNvSpPr txBox="1"/>
          <p:nvPr/>
        </p:nvSpPr>
        <p:spPr>
          <a:xfrm>
            <a:off x="1032822" y="4257695"/>
            <a:ext cx="58554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Marzo</a:t>
            </a:r>
            <a:endParaRPr sz="1200">
              <a:solidFill>
                <a:schemeClr val="dk1"/>
              </a:solidFill>
              <a:latin typeface="Calibri"/>
              <a:ea typeface="Calibri"/>
              <a:cs typeface="Calibri"/>
              <a:sym typeface="Calibri"/>
            </a:endParaRPr>
          </a:p>
        </p:txBody>
      </p:sp>
      <p:sp>
        <p:nvSpPr>
          <p:cNvPr id="768" name="Google Shape;768;p53"/>
          <p:cNvSpPr txBox="1"/>
          <p:nvPr/>
        </p:nvSpPr>
        <p:spPr>
          <a:xfrm>
            <a:off x="1064924" y="4589701"/>
            <a:ext cx="55656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Aprile</a:t>
            </a:r>
            <a:endParaRPr sz="1200">
              <a:solidFill>
                <a:schemeClr val="dk1"/>
              </a:solidFill>
              <a:latin typeface="Calibri"/>
              <a:ea typeface="Calibri"/>
              <a:cs typeface="Calibri"/>
              <a:sym typeface="Calibri"/>
            </a:endParaRPr>
          </a:p>
        </p:txBody>
      </p:sp>
      <p:sp>
        <p:nvSpPr>
          <p:cNvPr id="769" name="Google Shape;769;p53"/>
          <p:cNvSpPr/>
          <p:nvPr/>
        </p:nvSpPr>
        <p:spPr>
          <a:xfrm>
            <a:off x="2357437" y="2976880"/>
            <a:ext cx="6565845" cy="1177861"/>
          </a:xfrm>
          <a:prstGeom prst="rect">
            <a:avLst/>
          </a:prstGeom>
          <a:gradFill>
            <a:gsLst>
              <a:gs pos="0">
                <a:srgbClr val="FBD4B4">
                  <a:alpha val="29803"/>
                </a:srgbClr>
              </a:gs>
              <a:gs pos="99000">
                <a:srgbClr val="FBD4B4">
                  <a:alpha val="29803"/>
                </a:srgbClr>
              </a:gs>
              <a:gs pos="100000">
                <a:srgbClr val="FFFFFF"/>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0" name="Google Shape;770;p53"/>
          <p:cNvSpPr/>
          <p:nvPr/>
        </p:nvSpPr>
        <p:spPr>
          <a:xfrm>
            <a:off x="2001520" y="965200"/>
            <a:ext cx="162560" cy="16256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1" name="Google Shape;771;p53"/>
          <p:cNvSpPr/>
          <p:nvPr/>
        </p:nvSpPr>
        <p:spPr>
          <a:xfrm>
            <a:off x="2001520" y="2523604"/>
            <a:ext cx="162560" cy="16256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2" name="Google Shape;772;p53"/>
          <p:cNvSpPr/>
          <p:nvPr/>
        </p:nvSpPr>
        <p:spPr>
          <a:xfrm>
            <a:off x="2001520" y="4359831"/>
            <a:ext cx="162560" cy="16256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3" name="Google Shape;773;p53"/>
          <p:cNvSpPr/>
          <p:nvPr/>
        </p:nvSpPr>
        <p:spPr>
          <a:xfrm>
            <a:off x="2001520" y="4705271"/>
            <a:ext cx="162560" cy="16256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4" name="Google Shape;774;p53"/>
          <p:cNvSpPr/>
          <p:nvPr/>
        </p:nvSpPr>
        <p:spPr>
          <a:xfrm>
            <a:off x="2001520" y="5274231"/>
            <a:ext cx="162560" cy="16256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5" name="Google Shape;775;p53"/>
          <p:cNvSpPr/>
          <p:nvPr/>
        </p:nvSpPr>
        <p:spPr>
          <a:xfrm>
            <a:off x="2001520" y="6146539"/>
            <a:ext cx="162560" cy="16256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eck.png" id="776" name="Google Shape;776;p53"/>
          <p:cNvPicPr preferRelativeResize="0"/>
          <p:nvPr/>
        </p:nvPicPr>
        <p:blipFill rotWithShape="1">
          <a:blip r:embed="rId3">
            <a:alphaModFix/>
          </a:blip>
          <a:srcRect b="0" l="0" r="0" t="0"/>
          <a:stretch/>
        </p:blipFill>
        <p:spPr>
          <a:xfrm>
            <a:off x="1836293" y="2349614"/>
            <a:ext cx="482817" cy="482817"/>
          </a:xfrm>
          <a:prstGeom prst="rect">
            <a:avLst/>
          </a:prstGeom>
          <a:noFill/>
          <a:ln>
            <a:noFill/>
          </a:ln>
        </p:spPr>
      </p:pic>
      <p:pic>
        <p:nvPicPr>
          <p:cNvPr descr="Check.png" id="777" name="Google Shape;777;p53"/>
          <p:cNvPicPr preferRelativeResize="0"/>
          <p:nvPr/>
        </p:nvPicPr>
        <p:blipFill rotWithShape="1">
          <a:blip r:embed="rId3">
            <a:alphaModFix/>
          </a:blip>
          <a:srcRect b="0" l="0" r="0" t="0"/>
          <a:stretch/>
        </p:blipFill>
        <p:spPr>
          <a:xfrm>
            <a:off x="1836293" y="5982001"/>
            <a:ext cx="482817" cy="482817"/>
          </a:xfrm>
          <a:prstGeom prst="rect">
            <a:avLst/>
          </a:prstGeom>
          <a:noFill/>
          <a:ln>
            <a:noFill/>
          </a:ln>
        </p:spPr>
      </p:pic>
      <p:pic>
        <p:nvPicPr>
          <p:cNvPr descr="no-sign.jpg" id="778" name="Google Shape;778;p53"/>
          <p:cNvPicPr preferRelativeResize="0"/>
          <p:nvPr/>
        </p:nvPicPr>
        <p:blipFill rotWithShape="1">
          <a:blip r:embed="rId4">
            <a:alphaModFix/>
          </a:blip>
          <a:srcRect b="0" l="0" r="0" t="0"/>
          <a:stretch/>
        </p:blipFill>
        <p:spPr>
          <a:xfrm>
            <a:off x="1868913" y="837565"/>
            <a:ext cx="433534" cy="421230"/>
          </a:xfrm>
          <a:prstGeom prst="rect">
            <a:avLst/>
          </a:prstGeom>
          <a:noFill/>
          <a:ln>
            <a:noFill/>
          </a:ln>
        </p:spPr>
      </p:pic>
      <p:pic>
        <p:nvPicPr>
          <p:cNvPr id="779" name="Google Shape;779;p53"/>
          <p:cNvPicPr preferRelativeResize="0"/>
          <p:nvPr/>
        </p:nvPicPr>
        <p:blipFill rotWithShape="1">
          <a:blip r:embed="rId5">
            <a:alphaModFix/>
          </a:blip>
          <a:srcRect b="0" l="0" r="0" t="0"/>
          <a:stretch/>
        </p:blipFill>
        <p:spPr>
          <a:xfrm>
            <a:off x="8058943" y="126196"/>
            <a:ext cx="955780" cy="1132599"/>
          </a:xfrm>
          <a:prstGeom prst="rect">
            <a:avLst/>
          </a:prstGeom>
          <a:noFill/>
          <a:ln>
            <a:noFill/>
          </a:ln>
        </p:spPr>
      </p:pic>
      <p:sp>
        <p:nvSpPr>
          <p:cNvPr id="780" name="Google Shape;780;p53"/>
          <p:cNvSpPr txBox="1"/>
          <p:nvPr/>
        </p:nvSpPr>
        <p:spPr>
          <a:xfrm>
            <a:off x="8011149" y="1021689"/>
            <a:ext cx="1071891"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000">
                <a:solidFill>
                  <a:schemeClr val="lt1"/>
                </a:solidFill>
                <a:latin typeface="Calibri"/>
                <a:ea typeface="Calibri"/>
                <a:cs typeface="Calibri"/>
                <a:sym typeface="Calibri"/>
              </a:rPr>
              <a:t>Giorgio Fidenato</a:t>
            </a:r>
            <a:endParaRPr b="1" sz="1000">
              <a:solidFill>
                <a:schemeClr val="lt1"/>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pic>
        <p:nvPicPr>
          <p:cNvPr id="785" name="Google Shape;785;p54"/>
          <p:cNvPicPr preferRelativeResize="0"/>
          <p:nvPr/>
        </p:nvPicPr>
        <p:blipFill rotWithShape="1">
          <a:blip r:embed="rId3">
            <a:alphaModFix/>
          </a:blip>
          <a:srcRect b="0" l="0" r="0" t="0"/>
          <a:stretch/>
        </p:blipFill>
        <p:spPr>
          <a:xfrm>
            <a:off x="386080" y="1897086"/>
            <a:ext cx="8453120" cy="4471577"/>
          </a:xfrm>
          <a:prstGeom prst="rect">
            <a:avLst/>
          </a:prstGeom>
          <a:noFill/>
          <a:ln>
            <a:noFill/>
          </a:ln>
        </p:spPr>
      </p:pic>
      <p:pic>
        <p:nvPicPr>
          <p:cNvPr id="786" name="Google Shape;786;p54"/>
          <p:cNvPicPr preferRelativeResize="0"/>
          <p:nvPr/>
        </p:nvPicPr>
        <p:blipFill rotWithShape="1">
          <a:blip r:embed="rId4">
            <a:alphaModFix/>
          </a:blip>
          <a:srcRect b="0" l="778" r="778" t="16975"/>
          <a:stretch/>
        </p:blipFill>
        <p:spPr>
          <a:xfrm>
            <a:off x="71120" y="213360"/>
            <a:ext cx="9001760" cy="1093216"/>
          </a:xfrm>
          <a:prstGeom prst="rect">
            <a:avLst/>
          </a:prstGeom>
          <a:noFill/>
          <a:ln>
            <a:noFill/>
          </a:ln>
        </p:spPr>
      </p:pic>
      <p:pic>
        <p:nvPicPr>
          <p:cNvPr id="787" name="Google Shape;787;p54"/>
          <p:cNvPicPr preferRelativeResize="0"/>
          <p:nvPr/>
        </p:nvPicPr>
        <p:blipFill rotWithShape="1">
          <a:blip r:embed="rId5">
            <a:alphaModFix/>
          </a:blip>
          <a:srcRect b="0" l="0" r="0" t="0"/>
          <a:stretch/>
        </p:blipFill>
        <p:spPr>
          <a:xfrm>
            <a:off x="8058943" y="126196"/>
            <a:ext cx="955780" cy="1132599"/>
          </a:xfrm>
          <a:prstGeom prst="rect">
            <a:avLst/>
          </a:prstGeom>
          <a:noFill/>
          <a:ln>
            <a:noFill/>
          </a:ln>
        </p:spPr>
      </p:pic>
      <p:sp>
        <p:nvSpPr>
          <p:cNvPr id="788" name="Google Shape;788;p54"/>
          <p:cNvSpPr/>
          <p:nvPr/>
        </p:nvSpPr>
        <p:spPr>
          <a:xfrm>
            <a:off x="4043680" y="2946400"/>
            <a:ext cx="4795520" cy="1412240"/>
          </a:xfrm>
          <a:prstGeom prst="rect">
            <a:avLst/>
          </a:prstGeom>
          <a:gradFill>
            <a:gsLst>
              <a:gs pos="0">
                <a:srgbClr val="FFFFFF">
                  <a:alpha val="84705"/>
                </a:srgbClr>
              </a:gs>
              <a:gs pos="100000">
                <a:srgbClr val="FFFFFF">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9" name="Google Shape;789;p54"/>
          <p:cNvSpPr/>
          <p:nvPr/>
        </p:nvSpPr>
        <p:spPr>
          <a:xfrm>
            <a:off x="477520" y="3149600"/>
            <a:ext cx="3566160" cy="1280160"/>
          </a:xfrm>
          <a:prstGeom prst="rect">
            <a:avLst/>
          </a:prstGeom>
          <a:gradFill>
            <a:gsLst>
              <a:gs pos="0">
                <a:srgbClr val="FFFFFF">
                  <a:alpha val="84705"/>
                </a:srgbClr>
              </a:gs>
              <a:gs pos="100000">
                <a:srgbClr val="FFFFFF">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0" name="Google Shape;790;p54"/>
          <p:cNvSpPr/>
          <p:nvPr/>
        </p:nvSpPr>
        <p:spPr>
          <a:xfrm>
            <a:off x="477520" y="4429760"/>
            <a:ext cx="2773680" cy="193040"/>
          </a:xfrm>
          <a:prstGeom prst="rect">
            <a:avLst/>
          </a:prstGeom>
          <a:gradFill>
            <a:gsLst>
              <a:gs pos="0">
                <a:srgbClr val="FFFFFF">
                  <a:alpha val="84705"/>
                </a:srgbClr>
              </a:gs>
              <a:gs pos="100000">
                <a:srgbClr val="FFFFFF">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1" name="Google Shape;791;p54"/>
          <p:cNvSpPr/>
          <p:nvPr/>
        </p:nvSpPr>
        <p:spPr>
          <a:xfrm>
            <a:off x="1290320" y="4622800"/>
            <a:ext cx="7548880" cy="721360"/>
          </a:xfrm>
          <a:prstGeom prst="rect">
            <a:avLst/>
          </a:prstGeom>
          <a:gradFill>
            <a:gsLst>
              <a:gs pos="0">
                <a:srgbClr val="FFFFFF">
                  <a:alpha val="84705"/>
                </a:srgbClr>
              </a:gs>
              <a:gs pos="100000">
                <a:srgbClr val="FFFFFF">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2" name="Google Shape;792;p54"/>
          <p:cNvSpPr/>
          <p:nvPr/>
        </p:nvSpPr>
        <p:spPr>
          <a:xfrm>
            <a:off x="386080" y="4885303"/>
            <a:ext cx="904240" cy="458857"/>
          </a:xfrm>
          <a:prstGeom prst="rect">
            <a:avLst/>
          </a:prstGeom>
          <a:gradFill>
            <a:gsLst>
              <a:gs pos="0">
                <a:srgbClr val="FFFFFF">
                  <a:alpha val="84705"/>
                </a:srgbClr>
              </a:gs>
              <a:gs pos="100000">
                <a:srgbClr val="FFFFFF">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3" name="Google Shape;793;p54"/>
          <p:cNvSpPr/>
          <p:nvPr/>
        </p:nvSpPr>
        <p:spPr>
          <a:xfrm>
            <a:off x="386080" y="5344161"/>
            <a:ext cx="589280" cy="233680"/>
          </a:xfrm>
          <a:prstGeom prst="rect">
            <a:avLst/>
          </a:prstGeom>
          <a:gradFill>
            <a:gsLst>
              <a:gs pos="0">
                <a:srgbClr val="FFFFFF">
                  <a:alpha val="84705"/>
                </a:srgbClr>
              </a:gs>
              <a:gs pos="100000">
                <a:srgbClr val="FFFFFF">
                  <a:alpha val="8470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4" name="Google Shape;794;p54"/>
          <p:cNvSpPr txBox="1"/>
          <p:nvPr/>
        </p:nvSpPr>
        <p:spPr>
          <a:xfrm>
            <a:off x="8011149" y="1021689"/>
            <a:ext cx="1071891"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000">
                <a:solidFill>
                  <a:schemeClr val="lt1"/>
                </a:solidFill>
                <a:latin typeface="Calibri"/>
                <a:ea typeface="Calibri"/>
                <a:cs typeface="Calibri"/>
                <a:sym typeface="Calibri"/>
              </a:rPr>
              <a:t>Giorgio Fidenato</a:t>
            </a:r>
            <a:endParaRPr b="1" sz="1000">
              <a:solidFill>
                <a:schemeClr val="lt1"/>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p55"/>
          <p:cNvSpPr txBox="1"/>
          <p:nvPr/>
        </p:nvSpPr>
        <p:spPr>
          <a:xfrm>
            <a:off x="573735" y="244650"/>
            <a:ext cx="704847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2400">
                <a:solidFill>
                  <a:schemeClr val="dk1"/>
                </a:solidFill>
                <a:latin typeface="Calibri"/>
                <a:ea typeface="Calibri"/>
                <a:cs typeface="Calibri"/>
                <a:sym typeface="Calibri"/>
              </a:rPr>
              <a:t>A Giugno 2013 la prima semina legale di mais MON810</a:t>
            </a:r>
            <a:endParaRPr sz="2400">
              <a:solidFill>
                <a:schemeClr val="dk1"/>
              </a:solidFill>
              <a:latin typeface="Calibri"/>
              <a:ea typeface="Calibri"/>
              <a:cs typeface="Calibri"/>
              <a:sym typeface="Calibri"/>
            </a:endParaRPr>
          </a:p>
        </p:txBody>
      </p:sp>
      <p:pic>
        <p:nvPicPr>
          <p:cNvPr id="800" name="Google Shape;800;p55"/>
          <p:cNvPicPr preferRelativeResize="0"/>
          <p:nvPr/>
        </p:nvPicPr>
        <p:blipFill rotWithShape="1">
          <a:blip r:embed="rId3">
            <a:alphaModFix/>
          </a:blip>
          <a:srcRect b="0" l="0" r="0" t="0"/>
          <a:stretch/>
        </p:blipFill>
        <p:spPr>
          <a:xfrm>
            <a:off x="723569" y="1330961"/>
            <a:ext cx="6898640" cy="3404640"/>
          </a:xfrm>
          <a:prstGeom prst="rect">
            <a:avLst/>
          </a:prstGeom>
          <a:noFill/>
          <a:ln>
            <a:noFill/>
          </a:ln>
          <a:effectLst>
            <a:outerShdw blurRad="50800" rotWithShape="0" algn="tl" dir="2700000" dist="38100">
              <a:srgbClr val="000000">
                <a:alpha val="42745"/>
              </a:srgbClr>
            </a:outerShdw>
          </a:effectLst>
        </p:spPr>
      </p:pic>
      <p:pic>
        <p:nvPicPr>
          <p:cNvPr id="801" name="Google Shape;801;p55"/>
          <p:cNvPicPr preferRelativeResize="0"/>
          <p:nvPr/>
        </p:nvPicPr>
        <p:blipFill rotWithShape="1">
          <a:blip r:embed="rId4">
            <a:alphaModFix/>
          </a:blip>
          <a:srcRect b="0" l="0" r="0" t="0"/>
          <a:stretch/>
        </p:blipFill>
        <p:spPr>
          <a:xfrm>
            <a:off x="4890557" y="4237760"/>
            <a:ext cx="3046612" cy="2284959"/>
          </a:xfrm>
          <a:prstGeom prst="rect">
            <a:avLst/>
          </a:prstGeom>
          <a:noFill/>
          <a:ln>
            <a:noFill/>
          </a:ln>
          <a:effectLst>
            <a:outerShdw blurRad="50800" rotWithShape="0" algn="tl" dir="2700000" dist="38100">
              <a:srgbClr val="000000">
                <a:alpha val="42745"/>
              </a:srgbClr>
            </a:outerShdw>
          </a:effectLst>
        </p:spPr>
      </p:pic>
      <p:pic>
        <p:nvPicPr>
          <p:cNvPr id="802" name="Google Shape;802;p55"/>
          <p:cNvPicPr preferRelativeResize="0"/>
          <p:nvPr/>
        </p:nvPicPr>
        <p:blipFill rotWithShape="1">
          <a:blip r:embed="rId5">
            <a:alphaModFix/>
          </a:blip>
          <a:srcRect b="0" l="0" r="0" t="0"/>
          <a:stretch/>
        </p:blipFill>
        <p:spPr>
          <a:xfrm>
            <a:off x="128904" y="4034561"/>
            <a:ext cx="3046613" cy="2284960"/>
          </a:xfrm>
          <a:prstGeom prst="rect">
            <a:avLst/>
          </a:prstGeom>
          <a:noFill/>
          <a:ln>
            <a:noFill/>
          </a:ln>
          <a:effectLst>
            <a:outerShdw blurRad="50800" rotWithShape="0" algn="tl" dir="2700000" dist="38100">
              <a:srgbClr val="000000">
                <a:alpha val="42745"/>
              </a:srgbClr>
            </a:outerShdw>
          </a:effectLst>
        </p:spPr>
      </p:pic>
      <p:sp>
        <p:nvSpPr>
          <p:cNvPr id="803" name="Google Shape;803;p55"/>
          <p:cNvSpPr txBox="1"/>
          <p:nvPr/>
        </p:nvSpPr>
        <p:spPr>
          <a:xfrm>
            <a:off x="825169" y="1420614"/>
            <a:ext cx="124606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Calibri"/>
                <a:ea typeface="Calibri"/>
                <a:cs typeface="Calibri"/>
                <a:sym typeface="Calibri"/>
              </a:rPr>
              <a:t>Vivaro (PN)</a:t>
            </a:r>
            <a:endParaRPr sz="1800">
              <a:solidFill>
                <a:schemeClr val="dk1"/>
              </a:solidFill>
              <a:latin typeface="Calibri"/>
              <a:ea typeface="Calibri"/>
              <a:cs typeface="Calibri"/>
              <a:sym typeface="Calibri"/>
            </a:endParaRPr>
          </a:p>
        </p:txBody>
      </p:sp>
      <p:pic>
        <p:nvPicPr>
          <p:cNvPr id="804" name="Google Shape;804;p55"/>
          <p:cNvPicPr preferRelativeResize="0"/>
          <p:nvPr/>
        </p:nvPicPr>
        <p:blipFill rotWithShape="1">
          <a:blip r:embed="rId6">
            <a:alphaModFix/>
          </a:blip>
          <a:srcRect b="0" l="0" r="0" t="0"/>
          <a:stretch/>
        </p:blipFill>
        <p:spPr>
          <a:xfrm>
            <a:off x="8058943" y="126196"/>
            <a:ext cx="955780" cy="1132599"/>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56"/>
          <p:cNvSpPr txBox="1"/>
          <p:nvPr/>
        </p:nvSpPr>
        <p:spPr>
          <a:xfrm>
            <a:off x="223520" y="244650"/>
            <a:ext cx="8666480" cy="156966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2400">
                <a:solidFill>
                  <a:schemeClr val="dk1"/>
                </a:solidFill>
                <a:latin typeface="Calibri"/>
                <a:ea typeface="Calibri"/>
                <a:cs typeface="Calibri"/>
                <a:sym typeface="Calibri"/>
              </a:rPr>
              <a:t>Mentre in Italia accadevano i fatti poc’anzi menzionati, la Francia presentava alla Commissione Europea una richiesta di sospensione per la messa in coltura del MON810 e stilava un dossier per avvalorare tale richiesta (2012)</a:t>
            </a:r>
            <a:endParaRPr sz="2400">
              <a:solidFill>
                <a:schemeClr val="dk1"/>
              </a:solidFill>
              <a:latin typeface="Calibri"/>
              <a:ea typeface="Calibri"/>
              <a:cs typeface="Calibri"/>
              <a:sym typeface="Calibri"/>
            </a:endParaRPr>
          </a:p>
        </p:txBody>
      </p:sp>
      <p:pic>
        <p:nvPicPr>
          <p:cNvPr id="810" name="Google Shape;810;p56"/>
          <p:cNvPicPr preferRelativeResize="0"/>
          <p:nvPr/>
        </p:nvPicPr>
        <p:blipFill rotWithShape="1">
          <a:blip r:embed="rId3">
            <a:alphaModFix/>
          </a:blip>
          <a:srcRect b="0" l="0" r="0" t="0"/>
          <a:stretch/>
        </p:blipFill>
        <p:spPr>
          <a:xfrm>
            <a:off x="405564" y="2319021"/>
            <a:ext cx="8395102" cy="412242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pic>
        <p:nvPicPr>
          <p:cNvPr id="815" name="Google Shape;815;p57"/>
          <p:cNvPicPr preferRelativeResize="0"/>
          <p:nvPr/>
        </p:nvPicPr>
        <p:blipFill rotWithShape="1">
          <a:blip r:embed="rId3">
            <a:alphaModFix/>
          </a:blip>
          <a:srcRect b="0" l="0" r="0" t="0"/>
          <a:stretch/>
        </p:blipFill>
        <p:spPr>
          <a:xfrm>
            <a:off x="1473200" y="89103"/>
            <a:ext cx="6384808" cy="3500752"/>
          </a:xfrm>
          <a:prstGeom prst="rect">
            <a:avLst/>
          </a:prstGeom>
          <a:noFill/>
          <a:ln>
            <a:noFill/>
          </a:ln>
        </p:spPr>
      </p:pic>
      <p:pic>
        <p:nvPicPr>
          <p:cNvPr id="816" name="Google Shape;816;p57"/>
          <p:cNvPicPr preferRelativeResize="0"/>
          <p:nvPr/>
        </p:nvPicPr>
        <p:blipFill rotWithShape="1">
          <a:blip r:embed="rId4">
            <a:alphaModFix/>
          </a:blip>
          <a:srcRect b="0" l="0" r="0" t="0"/>
          <a:stretch/>
        </p:blipFill>
        <p:spPr>
          <a:xfrm>
            <a:off x="1473200" y="3568593"/>
            <a:ext cx="6366930" cy="325088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pic>
        <p:nvPicPr>
          <p:cNvPr id="821" name="Google Shape;821;p58"/>
          <p:cNvPicPr preferRelativeResize="0"/>
          <p:nvPr/>
        </p:nvPicPr>
        <p:blipFill rotWithShape="1">
          <a:blip r:embed="rId3">
            <a:alphaModFix/>
          </a:blip>
          <a:srcRect b="0" l="0" r="0" t="0"/>
          <a:stretch/>
        </p:blipFill>
        <p:spPr>
          <a:xfrm>
            <a:off x="623252" y="0"/>
            <a:ext cx="7980045" cy="3763723"/>
          </a:xfrm>
          <a:prstGeom prst="rect">
            <a:avLst/>
          </a:prstGeom>
          <a:noFill/>
          <a:ln>
            <a:noFill/>
          </a:ln>
        </p:spPr>
      </p:pic>
      <p:pic>
        <p:nvPicPr>
          <p:cNvPr id="822" name="Google Shape;822;p58"/>
          <p:cNvPicPr preferRelativeResize="0"/>
          <p:nvPr/>
        </p:nvPicPr>
        <p:blipFill rotWithShape="1">
          <a:blip r:embed="rId4">
            <a:alphaModFix/>
          </a:blip>
          <a:srcRect b="0" l="0" r="0" t="0"/>
          <a:stretch/>
        </p:blipFill>
        <p:spPr>
          <a:xfrm rot="-490366">
            <a:off x="494981" y="4318341"/>
            <a:ext cx="8298958" cy="1877448"/>
          </a:xfrm>
          <a:prstGeom prst="rect">
            <a:avLst/>
          </a:prstGeom>
          <a:noFill/>
          <a:ln>
            <a:noFill/>
          </a:ln>
          <a:effectLst>
            <a:outerShdw blurRad="50800" rotWithShape="0" algn="tl" dir="2700000" dist="38100">
              <a:srgbClr val="000000">
                <a:alpha val="42745"/>
              </a:srgbClr>
            </a:outerShdw>
          </a:effectLst>
        </p:spPr>
      </p:pic>
      <p:cxnSp>
        <p:nvCxnSpPr>
          <p:cNvPr id="823" name="Google Shape;823;p58"/>
          <p:cNvCxnSpPr>
            <a:stCxn id="822" idx="1"/>
          </p:cNvCxnSpPr>
          <p:nvPr/>
        </p:nvCxnSpPr>
        <p:spPr>
          <a:xfrm rot="10800000">
            <a:off x="403623" y="4947849"/>
            <a:ext cx="133500" cy="899100"/>
          </a:xfrm>
          <a:prstGeom prst="straightConnector1">
            <a:avLst/>
          </a:prstGeom>
          <a:noFill/>
          <a:ln cap="flat" cmpd="sng" w="12700">
            <a:solidFill>
              <a:srgbClr val="595959"/>
            </a:solidFill>
            <a:prstDash val="solid"/>
            <a:round/>
            <a:headEnd len="sm" w="sm" type="none"/>
            <a:tailEnd len="sm" w="sm" type="none"/>
          </a:ln>
          <a:effectLst>
            <a:outerShdw blurRad="40000" rotWithShape="0" dir="5400000" dist="20000">
              <a:srgbClr val="000000">
                <a:alpha val="37647"/>
              </a:srgbClr>
            </a:outerShdw>
          </a:effectLst>
        </p:spPr>
      </p:cxnSp>
      <p:cxnSp>
        <p:nvCxnSpPr>
          <p:cNvPr id="824" name="Google Shape;824;p58"/>
          <p:cNvCxnSpPr/>
          <p:nvPr/>
        </p:nvCxnSpPr>
        <p:spPr>
          <a:xfrm flipH="1">
            <a:off x="403675" y="4805680"/>
            <a:ext cx="795205" cy="142240"/>
          </a:xfrm>
          <a:prstGeom prst="straightConnector1">
            <a:avLst/>
          </a:prstGeom>
          <a:noFill/>
          <a:ln cap="flat" cmpd="sng" w="12700">
            <a:solidFill>
              <a:srgbClr val="595959"/>
            </a:solidFill>
            <a:prstDash val="solid"/>
            <a:round/>
            <a:headEnd len="sm" w="sm" type="none"/>
            <a:tailEnd len="sm" w="sm" type="none"/>
          </a:ln>
          <a:effectLst>
            <a:outerShdw blurRad="40000" rotWithShape="0" dir="5400000" dist="20000">
              <a:srgbClr val="000000">
                <a:alpha val="37647"/>
              </a:srgbClr>
            </a:outerShdw>
          </a:effectLst>
        </p:spPr>
      </p:cxnSp>
      <p:pic>
        <p:nvPicPr>
          <p:cNvPr id="825" name="Google Shape;825;p58"/>
          <p:cNvPicPr preferRelativeResize="0"/>
          <p:nvPr/>
        </p:nvPicPr>
        <p:blipFill rotWithShape="1">
          <a:blip r:embed="rId5">
            <a:alphaModFix/>
          </a:blip>
          <a:srcRect b="0" l="0" r="0" t="0"/>
          <a:stretch/>
        </p:blipFill>
        <p:spPr>
          <a:xfrm rot="-5217573">
            <a:off x="-143196" y="4720883"/>
            <a:ext cx="1441917" cy="961278"/>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pic>
        <p:nvPicPr>
          <p:cNvPr id="830" name="Google Shape;830;p59"/>
          <p:cNvPicPr preferRelativeResize="0"/>
          <p:nvPr/>
        </p:nvPicPr>
        <p:blipFill rotWithShape="1">
          <a:blip r:embed="rId3">
            <a:alphaModFix/>
          </a:blip>
          <a:srcRect b="0" l="0" r="0" t="0"/>
          <a:stretch/>
        </p:blipFill>
        <p:spPr>
          <a:xfrm>
            <a:off x="1808480" y="336411"/>
            <a:ext cx="5460149" cy="2963474"/>
          </a:xfrm>
          <a:prstGeom prst="rect">
            <a:avLst/>
          </a:prstGeom>
          <a:noFill/>
          <a:ln>
            <a:noFill/>
          </a:ln>
        </p:spPr>
      </p:pic>
      <p:sp>
        <p:nvSpPr>
          <p:cNvPr id="831" name="Google Shape;831;p59"/>
          <p:cNvSpPr txBox="1"/>
          <p:nvPr/>
        </p:nvSpPr>
        <p:spPr>
          <a:xfrm>
            <a:off x="562737" y="3384303"/>
            <a:ext cx="8113245" cy="304698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600">
                <a:solidFill>
                  <a:srgbClr val="A5A5A5"/>
                </a:solidFill>
                <a:latin typeface="Calibri"/>
                <a:ea typeface="Calibri"/>
                <a:cs typeface="Calibri"/>
                <a:sym typeface="Calibri"/>
              </a:rPr>
              <a:t>A seguito di una richiesta della Commissione europea, il gruppo dell'Autorità europea per la sicurezza alimentare sugli organismi geneticamente modificati (EFSA GMO) ha valutato la documentazione presentata dall’Italia a sostegno della sua richiesta di divieto di immissione sul mercato del mais geneticamente modificato MON 810 ai sensi dell'articolo 34 del regolamento (CE) n° 1829/2003. </a:t>
            </a:r>
            <a:r>
              <a:rPr lang="it-IT" sz="1600">
                <a:solidFill>
                  <a:schemeClr val="dk1"/>
                </a:solidFill>
                <a:latin typeface="Calibri"/>
                <a:ea typeface="Calibri"/>
                <a:cs typeface="Calibri"/>
                <a:sym typeface="Calibri"/>
              </a:rPr>
              <a:t>Tutte le preoccupazioni relative alla salute umana e animale o per l'ambiente sollevate dall’Italia sono state già affrontate nei precedenti pareri scientifici del gruppo GMO dell'EFSA sul mais MON 810 mentre altre preoccupazioni riguardano la coesistenza e quindi non rientrano nel mandato dell'EFSA . Pertanto , il gruppo GMO conclude che, sulla base della documentazione presentata dall’Italia, non ci sono prove scientifiche specifiche, in termini di rischio per la salute umana e animale o per l'ambiente, che sosterrebbe la notifica di una misura di emergenza ai sensi dell'articolo 34 del Il regolamento (CE) n° 1829/2003 e che invaliderebbe le sue precedenti valutazioni del rischio del mais MON 810 .</a:t>
            </a:r>
            <a:endParaRPr sz="1600">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pic>
        <p:nvPicPr>
          <p:cNvPr id="836" name="Google Shape;836;p60"/>
          <p:cNvPicPr preferRelativeResize="0"/>
          <p:nvPr/>
        </p:nvPicPr>
        <p:blipFill rotWithShape="1">
          <a:blip r:embed="rId3">
            <a:alphaModFix/>
          </a:blip>
          <a:srcRect b="0" l="0" r="0" t="0"/>
          <a:stretch/>
        </p:blipFill>
        <p:spPr>
          <a:xfrm>
            <a:off x="580016" y="859826"/>
            <a:ext cx="8043970" cy="3912936"/>
          </a:xfrm>
          <a:prstGeom prst="rect">
            <a:avLst/>
          </a:prstGeom>
          <a:noFill/>
          <a:ln>
            <a:noFill/>
          </a:ln>
        </p:spPr>
      </p:pic>
      <p:pic>
        <p:nvPicPr>
          <p:cNvPr id="837" name="Google Shape;837;p60"/>
          <p:cNvPicPr preferRelativeResize="0"/>
          <p:nvPr/>
        </p:nvPicPr>
        <p:blipFill rotWithShape="1">
          <a:blip r:embed="rId4">
            <a:alphaModFix/>
          </a:blip>
          <a:srcRect b="0" l="0" r="0" t="0"/>
          <a:stretch/>
        </p:blipFill>
        <p:spPr>
          <a:xfrm>
            <a:off x="413042" y="5191821"/>
            <a:ext cx="8400466" cy="971152"/>
          </a:xfrm>
          <a:prstGeom prst="rect">
            <a:avLst/>
          </a:prstGeom>
          <a:noFill/>
          <a:ln>
            <a:noFill/>
          </a:ln>
        </p:spPr>
      </p:pic>
      <p:sp>
        <p:nvSpPr>
          <p:cNvPr id="838" name="Google Shape;838;p60"/>
          <p:cNvSpPr txBox="1"/>
          <p:nvPr/>
        </p:nvSpPr>
        <p:spPr>
          <a:xfrm>
            <a:off x="0" y="131120"/>
            <a:ext cx="914400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400">
                <a:solidFill>
                  <a:schemeClr val="dk1"/>
                </a:solidFill>
                <a:latin typeface="Calibri"/>
                <a:ea typeface="Calibri"/>
                <a:cs typeface="Calibri"/>
                <a:sym typeface="Calibri"/>
              </a:rPr>
              <a:t>La Commissione Europea non comunicherà il parere dell’EFSA all’Italia.</a:t>
            </a:r>
            <a:endParaRPr sz="2400">
              <a:solidFill>
                <a:schemeClr val="dk1"/>
              </a:solidFill>
              <a:latin typeface="Calibri"/>
              <a:ea typeface="Calibri"/>
              <a:cs typeface="Calibri"/>
              <a:sym typeface="Calibri"/>
            </a:endParaRPr>
          </a:p>
        </p:txBody>
      </p:sp>
      <p:pic>
        <p:nvPicPr>
          <p:cNvPr id="839" name="Google Shape;839;p60"/>
          <p:cNvPicPr preferRelativeResize="0"/>
          <p:nvPr/>
        </p:nvPicPr>
        <p:blipFill rotWithShape="1">
          <a:blip r:embed="rId5">
            <a:alphaModFix/>
          </a:blip>
          <a:srcRect b="0" l="0" r="67262" t="88896"/>
          <a:stretch/>
        </p:blipFill>
        <p:spPr>
          <a:xfrm rot="-2334314">
            <a:off x="274321" y="1681732"/>
            <a:ext cx="2794000" cy="500036"/>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3" name="Shape 843"/>
        <p:cNvGrpSpPr/>
        <p:nvPr/>
      </p:nvGrpSpPr>
      <p:grpSpPr>
        <a:xfrm>
          <a:off x="0" y="0"/>
          <a:ext cx="0" cy="0"/>
          <a:chOff x="0" y="0"/>
          <a:chExt cx="0" cy="0"/>
        </a:xfrm>
      </p:grpSpPr>
      <p:pic>
        <p:nvPicPr>
          <p:cNvPr id="844" name="Google Shape;844;p61"/>
          <p:cNvPicPr preferRelativeResize="0"/>
          <p:nvPr/>
        </p:nvPicPr>
        <p:blipFill rotWithShape="1">
          <a:blip r:embed="rId3">
            <a:alphaModFix/>
          </a:blip>
          <a:srcRect b="0" l="0" r="0" t="22803"/>
          <a:stretch/>
        </p:blipFill>
        <p:spPr>
          <a:xfrm>
            <a:off x="768748" y="1523486"/>
            <a:ext cx="7689054" cy="3962157"/>
          </a:xfrm>
          <a:prstGeom prst="rect">
            <a:avLst/>
          </a:prstGeom>
          <a:noFill/>
          <a:ln>
            <a:noFill/>
          </a:ln>
        </p:spPr>
      </p:pic>
      <p:pic>
        <p:nvPicPr>
          <p:cNvPr id="845" name="Google Shape;845;p61"/>
          <p:cNvPicPr preferRelativeResize="0"/>
          <p:nvPr/>
        </p:nvPicPr>
        <p:blipFill rotWithShape="1">
          <a:blip r:embed="rId4">
            <a:alphaModFix/>
          </a:blip>
          <a:srcRect b="0" l="0" r="0" t="85003"/>
          <a:stretch/>
        </p:blipFill>
        <p:spPr>
          <a:xfrm>
            <a:off x="591290" y="395175"/>
            <a:ext cx="8043970" cy="586842"/>
          </a:xfrm>
          <a:prstGeom prst="rect">
            <a:avLst/>
          </a:prstGeom>
          <a:noFill/>
          <a:ln>
            <a:noFill/>
          </a:ln>
        </p:spPr>
      </p:pic>
      <p:pic>
        <p:nvPicPr>
          <p:cNvPr id="846" name="Google Shape;846;p61"/>
          <p:cNvPicPr preferRelativeResize="0"/>
          <p:nvPr/>
        </p:nvPicPr>
        <p:blipFill rotWithShape="1">
          <a:blip r:embed="rId5">
            <a:alphaModFix/>
          </a:blip>
          <a:srcRect b="0" l="0" r="67262" t="88896"/>
          <a:stretch/>
        </p:blipFill>
        <p:spPr>
          <a:xfrm>
            <a:off x="335280" y="5638800"/>
            <a:ext cx="2794000" cy="500036"/>
          </a:xfrm>
          <a:prstGeom prst="rect">
            <a:avLst/>
          </a:prstGeom>
          <a:noFill/>
          <a:ln>
            <a:noFill/>
          </a:ln>
        </p:spPr>
      </p:pic>
      <p:sp>
        <p:nvSpPr>
          <p:cNvPr id="847" name="Google Shape;847;p61"/>
          <p:cNvSpPr/>
          <p:nvPr/>
        </p:nvSpPr>
        <p:spPr>
          <a:xfrm>
            <a:off x="768748" y="3484880"/>
            <a:ext cx="7689054" cy="2000763"/>
          </a:xfrm>
          <a:prstGeom prst="rect">
            <a:avLst/>
          </a:prstGeom>
          <a:no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pic>
        <p:nvPicPr>
          <p:cNvPr id="852" name="Google Shape;852;p62"/>
          <p:cNvPicPr preferRelativeResize="0"/>
          <p:nvPr/>
        </p:nvPicPr>
        <p:blipFill rotWithShape="1">
          <a:blip r:embed="rId3">
            <a:alphaModFix/>
          </a:blip>
          <a:srcRect b="0" l="0" r="0" t="0"/>
          <a:stretch/>
        </p:blipFill>
        <p:spPr>
          <a:xfrm>
            <a:off x="335280" y="1635760"/>
            <a:ext cx="8534400" cy="4503076"/>
          </a:xfrm>
          <a:prstGeom prst="rect">
            <a:avLst/>
          </a:prstGeom>
          <a:noFill/>
          <a:ln>
            <a:noFill/>
          </a:ln>
        </p:spPr>
      </p:pic>
      <p:pic>
        <p:nvPicPr>
          <p:cNvPr id="853" name="Google Shape;853;p62"/>
          <p:cNvPicPr preferRelativeResize="0"/>
          <p:nvPr/>
        </p:nvPicPr>
        <p:blipFill rotWithShape="1">
          <a:blip r:embed="rId4">
            <a:alphaModFix/>
          </a:blip>
          <a:srcRect b="0" l="0" r="0" t="85003"/>
          <a:stretch/>
        </p:blipFill>
        <p:spPr>
          <a:xfrm>
            <a:off x="591290" y="395175"/>
            <a:ext cx="8043970" cy="586842"/>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sp>
        <p:nvSpPr>
          <p:cNvPr id="858" name="Google Shape;858;p63"/>
          <p:cNvSpPr txBox="1"/>
          <p:nvPr/>
        </p:nvSpPr>
        <p:spPr>
          <a:xfrm>
            <a:off x="3" y="2573154"/>
            <a:ext cx="9143998" cy="378565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600">
                <a:solidFill>
                  <a:schemeClr val="dk1"/>
                </a:solidFill>
                <a:latin typeface="Calibri"/>
                <a:ea typeface="Calibri"/>
                <a:cs typeface="Calibri"/>
                <a:sym typeface="Calibri"/>
              </a:rPr>
              <a:t>…In base ai dati sulla sensibilità e sull’espressione della proteina, il Gruppo GMO dell’EFSA ritiene che </a:t>
            </a:r>
            <a:r>
              <a:rPr b="1" lang="it-IT" sz="1600">
                <a:solidFill>
                  <a:schemeClr val="dk1"/>
                </a:solidFill>
                <a:latin typeface="Calibri"/>
                <a:ea typeface="Calibri"/>
                <a:cs typeface="Calibri"/>
                <a:sym typeface="Calibri"/>
              </a:rPr>
              <a:t>le stime della mortalità elaborate da Perry </a:t>
            </a:r>
            <a:r>
              <a:rPr b="1" i="1" lang="it-IT" sz="1600">
                <a:solidFill>
                  <a:schemeClr val="dk1"/>
                </a:solidFill>
                <a:latin typeface="Calibri"/>
                <a:ea typeface="Calibri"/>
                <a:cs typeface="Calibri"/>
                <a:sym typeface="Calibri"/>
              </a:rPr>
              <a:t>et al.</a:t>
            </a:r>
            <a:r>
              <a:rPr b="1" lang="it-IT" sz="1600">
                <a:solidFill>
                  <a:schemeClr val="dk1"/>
                </a:solidFill>
                <a:latin typeface="Calibri"/>
                <a:ea typeface="Calibri"/>
                <a:cs typeface="Calibri"/>
                <a:sym typeface="Calibri"/>
              </a:rPr>
              <a:t> (2010)</a:t>
            </a:r>
            <a:r>
              <a:rPr lang="it-IT" sz="1600">
                <a:solidFill>
                  <a:schemeClr val="dk1"/>
                </a:solidFill>
                <a:latin typeface="Calibri"/>
                <a:ea typeface="Calibri"/>
                <a:cs typeface="Calibri"/>
                <a:sym typeface="Calibri"/>
              </a:rPr>
              <a:t> per il mais MON 810 si applichino anche al mais Bt11. Perciò, le quantità di granuli di polline di mais Bt11 riscontrate in e intorno ad appezzamenti a mais non dovrebbero influire negativamente su una percentuale significativa di larve di lepidotteri non bersaglio…</a:t>
            </a:r>
            <a:endParaRPr/>
          </a:p>
          <a:p>
            <a:pPr indent="0" lvl="0" marL="0" marR="0" rtl="0" algn="just">
              <a:spcBef>
                <a:spcPts val="0"/>
              </a:spcBef>
              <a:spcAft>
                <a:spcPts val="0"/>
              </a:spcAft>
              <a:buNone/>
            </a:pPr>
            <a:r>
              <a:rPr lang="it-IT" sz="1600">
                <a:solidFill>
                  <a:schemeClr val="dk1"/>
                </a:solidFill>
                <a:latin typeface="Calibri"/>
                <a:ea typeface="Calibri"/>
                <a:cs typeface="Calibri"/>
                <a:sym typeface="Calibri"/>
              </a:rPr>
              <a:t>…il Gruppo GMO dell’EFSA ritiene che i rischi identificati durante l’ERA richiedano una gestione e raccomanda che siano adottate, qualora sia necessario, adeguate misure di limitazione del rischio…</a:t>
            </a:r>
            <a:endParaRPr/>
          </a:p>
          <a:p>
            <a:pPr indent="0" lvl="0" marL="0" marR="0" rtl="0" algn="just">
              <a:spcBef>
                <a:spcPts val="0"/>
              </a:spcBef>
              <a:spcAft>
                <a:spcPts val="0"/>
              </a:spcAft>
              <a:buNone/>
            </a:pPr>
            <a:r>
              <a:rPr lang="it-IT" sz="1600">
                <a:solidFill>
                  <a:schemeClr val="dk1"/>
                </a:solidFill>
                <a:latin typeface="Calibri"/>
                <a:ea typeface="Calibri"/>
                <a:cs typeface="Calibri"/>
                <a:sym typeface="Calibri"/>
              </a:rPr>
              <a:t>…Se la coltivazione di mais Bt11 (e/o di mais MON 810) si mantiene sotto il 7,5% dell’Unità di Conto Agricola regionale, è prevedibile che la mortalità complessiva rimanga sotto l’1%, anche per specie ‘estremamente sensibili’, quindi non sono richieste misure di mitigazione del rischio basate sull’impiego di file di mais non-Bt ai margini degli appezzamenti…</a:t>
            </a:r>
            <a:endParaRPr/>
          </a:p>
          <a:p>
            <a:pPr indent="0" lvl="0" marL="0" marR="0" rtl="0" algn="just">
              <a:spcBef>
                <a:spcPts val="0"/>
              </a:spcBef>
              <a:spcAft>
                <a:spcPts val="0"/>
              </a:spcAft>
              <a:buNone/>
            </a:pPr>
            <a:r>
              <a:rPr lang="it-IT" sz="1600">
                <a:solidFill>
                  <a:schemeClr val="dk1"/>
                </a:solidFill>
                <a:latin typeface="Calibri"/>
                <a:ea typeface="Calibri"/>
                <a:cs typeface="Calibri"/>
                <a:sym typeface="Calibri"/>
              </a:rPr>
              <a:t>…Allo stesso modo, l’evoluzione della resistenza nelle specie bersaglio è prevedibile solo quando la pressione selettiva è alta a causa dell’impiego elevato di mais Bt11 (e/o  di altri eventi che esprimono la Cry1Ab) in una regione…</a:t>
            </a:r>
            <a:endParaRPr/>
          </a:p>
          <a:p>
            <a:pPr indent="0" lvl="0" marL="0" marR="0" rtl="0" algn="just">
              <a:spcBef>
                <a:spcPts val="0"/>
              </a:spcBef>
              <a:spcAft>
                <a:spcPts val="0"/>
              </a:spcAft>
              <a:buNone/>
            </a:pPr>
            <a:r>
              <a:rPr lang="it-IT" sz="1600">
                <a:solidFill>
                  <a:schemeClr val="dk1"/>
                </a:solidFill>
                <a:latin typeface="Calibri"/>
                <a:ea typeface="Calibri"/>
                <a:cs typeface="Calibri"/>
                <a:sym typeface="Calibri"/>
              </a:rPr>
              <a:t>…Il Gruppo GMO dell’EFSA conclude che, a seguito della corretta attuazione delle misure di mitigazione del rischio, l’effetto sui lepidotteri non bersaglio è ridotto a un livello di nessuna preoccupazione…</a:t>
            </a:r>
            <a:endParaRPr/>
          </a:p>
        </p:txBody>
      </p:sp>
      <p:pic>
        <p:nvPicPr>
          <p:cNvPr id="859" name="Google Shape;859;p63"/>
          <p:cNvPicPr preferRelativeResize="0"/>
          <p:nvPr/>
        </p:nvPicPr>
        <p:blipFill rotWithShape="1">
          <a:blip r:embed="rId3">
            <a:alphaModFix/>
          </a:blip>
          <a:srcRect b="0" l="0" r="0" t="0"/>
          <a:stretch/>
        </p:blipFill>
        <p:spPr>
          <a:xfrm>
            <a:off x="0" y="40501"/>
            <a:ext cx="9144000" cy="1953533"/>
          </a:xfrm>
          <a:prstGeom prst="rect">
            <a:avLst/>
          </a:prstGeom>
          <a:noFill/>
          <a:ln>
            <a:noFill/>
          </a:ln>
        </p:spPr>
      </p:pic>
      <p:sp>
        <p:nvSpPr>
          <p:cNvPr id="860" name="Google Shape;860;p63"/>
          <p:cNvSpPr txBox="1"/>
          <p:nvPr/>
        </p:nvSpPr>
        <p:spPr>
          <a:xfrm>
            <a:off x="2377440" y="40501"/>
            <a:ext cx="313781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Calibri"/>
                <a:ea typeface="Calibri"/>
                <a:cs typeface="Calibri"/>
                <a:sym typeface="Calibri"/>
              </a:rPr>
              <a:t>Valutazione EFSA Bt-11 (2011)</a:t>
            </a:r>
            <a:endParaRPr sz="1800">
              <a:solidFill>
                <a:schemeClr val="dk1"/>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pic>
        <p:nvPicPr>
          <p:cNvPr id="865" name="Google Shape;865;p64"/>
          <p:cNvPicPr preferRelativeResize="0"/>
          <p:nvPr/>
        </p:nvPicPr>
        <p:blipFill rotWithShape="1">
          <a:blip r:embed="rId3">
            <a:alphaModFix/>
          </a:blip>
          <a:srcRect b="0" l="0" r="0" t="0"/>
          <a:stretch/>
        </p:blipFill>
        <p:spPr>
          <a:xfrm>
            <a:off x="1161933" y="56542"/>
            <a:ext cx="6902684" cy="2541489"/>
          </a:xfrm>
          <a:prstGeom prst="rect">
            <a:avLst/>
          </a:prstGeom>
          <a:noFill/>
          <a:ln>
            <a:noFill/>
          </a:ln>
        </p:spPr>
      </p:pic>
      <p:pic>
        <p:nvPicPr>
          <p:cNvPr id="866" name="Google Shape;866;p64"/>
          <p:cNvPicPr preferRelativeResize="0"/>
          <p:nvPr/>
        </p:nvPicPr>
        <p:blipFill rotWithShape="1">
          <a:blip r:embed="rId4">
            <a:alphaModFix/>
          </a:blip>
          <a:srcRect b="0" l="0" r="0" t="0"/>
          <a:stretch/>
        </p:blipFill>
        <p:spPr>
          <a:xfrm>
            <a:off x="551327" y="2996166"/>
            <a:ext cx="3982683" cy="3464560"/>
          </a:xfrm>
          <a:prstGeom prst="rect">
            <a:avLst/>
          </a:prstGeom>
          <a:noFill/>
          <a:ln>
            <a:noFill/>
          </a:ln>
        </p:spPr>
      </p:pic>
      <p:pic>
        <p:nvPicPr>
          <p:cNvPr id="867" name="Google Shape;867;p64"/>
          <p:cNvPicPr preferRelativeResize="0"/>
          <p:nvPr/>
        </p:nvPicPr>
        <p:blipFill rotWithShape="1">
          <a:blip r:embed="rId5">
            <a:alphaModFix/>
          </a:blip>
          <a:srcRect b="0" l="0" r="38555" t="0"/>
          <a:stretch/>
        </p:blipFill>
        <p:spPr>
          <a:xfrm>
            <a:off x="3983355" y="2895600"/>
            <a:ext cx="2132599" cy="2136696"/>
          </a:xfrm>
          <a:prstGeom prst="rect">
            <a:avLst/>
          </a:prstGeom>
          <a:noFill/>
          <a:ln>
            <a:noFill/>
          </a:ln>
        </p:spPr>
      </p:pic>
      <p:sp>
        <p:nvSpPr>
          <p:cNvPr id="868" name="Google Shape;868;p64"/>
          <p:cNvSpPr txBox="1"/>
          <p:nvPr/>
        </p:nvSpPr>
        <p:spPr>
          <a:xfrm>
            <a:off x="4048448" y="4622919"/>
            <a:ext cx="910163"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it-IT" sz="1400">
                <a:solidFill>
                  <a:schemeClr val="dk1"/>
                </a:solidFill>
                <a:latin typeface="Calibri"/>
                <a:ea typeface="Calibri"/>
                <a:cs typeface="Calibri"/>
                <a:sym typeface="Calibri"/>
              </a:rPr>
              <a:t>Inachis io</a:t>
            </a:r>
            <a:endParaRPr i="1" sz="1400">
              <a:solidFill>
                <a:schemeClr val="dk1"/>
              </a:solidFill>
              <a:latin typeface="Calibri"/>
              <a:ea typeface="Calibri"/>
              <a:cs typeface="Calibri"/>
              <a:sym typeface="Calibri"/>
            </a:endParaRPr>
          </a:p>
        </p:txBody>
      </p:sp>
      <p:pic>
        <p:nvPicPr>
          <p:cNvPr id="869" name="Google Shape;869;p64"/>
          <p:cNvPicPr preferRelativeResize="0"/>
          <p:nvPr/>
        </p:nvPicPr>
        <p:blipFill rotWithShape="1">
          <a:blip r:embed="rId6">
            <a:alphaModFix/>
          </a:blip>
          <a:srcRect b="0" l="0" r="0" t="0"/>
          <a:stretch/>
        </p:blipFill>
        <p:spPr>
          <a:xfrm>
            <a:off x="5436234" y="5032297"/>
            <a:ext cx="2142645" cy="1428430"/>
          </a:xfrm>
          <a:prstGeom prst="rect">
            <a:avLst/>
          </a:prstGeom>
          <a:noFill/>
          <a:ln>
            <a:noFill/>
          </a:ln>
        </p:spPr>
      </p:pic>
      <p:pic>
        <p:nvPicPr>
          <p:cNvPr id="870" name="Google Shape;870;p64"/>
          <p:cNvPicPr preferRelativeResize="0"/>
          <p:nvPr/>
        </p:nvPicPr>
        <p:blipFill rotWithShape="1">
          <a:blip r:embed="rId7">
            <a:alphaModFix/>
          </a:blip>
          <a:srcRect b="0" l="0" r="0" t="0"/>
          <a:stretch/>
        </p:blipFill>
        <p:spPr>
          <a:xfrm>
            <a:off x="6254792" y="3108960"/>
            <a:ext cx="2108504" cy="1577261"/>
          </a:xfrm>
          <a:prstGeom prst="rect">
            <a:avLst/>
          </a:prstGeom>
          <a:noFill/>
          <a:ln>
            <a:noFill/>
          </a:ln>
        </p:spPr>
      </p:pic>
      <p:sp>
        <p:nvSpPr>
          <p:cNvPr id="871" name="Google Shape;871;p64"/>
          <p:cNvSpPr txBox="1"/>
          <p:nvPr/>
        </p:nvSpPr>
        <p:spPr>
          <a:xfrm>
            <a:off x="6954154" y="4625380"/>
            <a:ext cx="149619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it-IT" sz="1400">
                <a:solidFill>
                  <a:schemeClr val="dk1"/>
                </a:solidFill>
                <a:latin typeface="Calibri"/>
                <a:ea typeface="Calibri"/>
                <a:cs typeface="Calibri"/>
                <a:sym typeface="Calibri"/>
              </a:rPr>
              <a:t>Vanessa atalanta</a:t>
            </a:r>
            <a:endParaRPr i="1" sz="1400">
              <a:solidFill>
                <a:schemeClr val="dk1"/>
              </a:solidFill>
              <a:latin typeface="Calibri"/>
              <a:ea typeface="Calibri"/>
              <a:cs typeface="Calibri"/>
              <a:sym typeface="Calibri"/>
            </a:endParaRPr>
          </a:p>
        </p:txBody>
      </p:sp>
      <p:sp>
        <p:nvSpPr>
          <p:cNvPr id="872" name="Google Shape;872;p64"/>
          <p:cNvSpPr txBox="1"/>
          <p:nvPr/>
        </p:nvSpPr>
        <p:spPr>
          <a:xfrm>
            <a:off x="5405754" y="6418143"/>
            <a:ext cx="149760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it-IT" sz="1400">
                <a:solidFill>
                  <a:schemeClr val="dk1"/>
                </a:solidFill>
                <a:latin typeface="Calibri"/>
                <a:ea typeface="Calibri"/>
                <a:cs typeface="Calibri"/>
                <a:sym typeface="Calibri"/>
              </a:rPr>
              <a:t>Plutella xylostella</a:t>
            </a:r>
            <a:endParaRPr i="1" sz="1400">
              <a:solidFill>
                <a:schemeClr val="dk1"/>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6" name="Shape 876"/>
        <p:cNvGrpSpPr/>
        <p:nvPr/>
      </p:nvGrpSpPr>
      <p:grpSpPr>
        <a:xfrm>
          <a:off x="0" y="0"/>
          <a:ext cx="0" cy="0"/>
          <a:chOff x="0" y="0"/>
          <a:chExt cx="0" cy="0"/>
        </a:xfrm>
      </p:grpSpPr>
      <p:sp>
        <p:nvSpPr>
          <p:cNvPr id="877" name="Google Shape;877;p65"/>
          <p:cNvSpPr txBox="1"/>
          <p:nvPr/>
        </p:nvSpPr>
        <p:spPr>
          <a:xfrm>
            <a:off x="3" y="2573154"/>
            <a:ext cx="9143998" cy="378565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600">
                <a:solidFill>
                  <a:schemeClr val="dk1"/>
                </a:solidFill>
                <a:latin typeface="Calibri"/>
                <a:ea typeface="Calibri"/>
                <a:cs typeface="Calibri"/>
                <a:sym typeface="Calibri"/>
              </a:rPr>
              <a:t>…In base ai dati sulla sensibilità e sull’espressione della proteina, il Gruppo GMO dell’EFSA ritiene che </a:t>
            </a:r>
            <a:r>
              <a:rPr b="1" lang="it-IT" sz="1600">
                <a:solidFill>
                  <a:schemeClr val="dk1"/>
                </a:solidFill>
                <a:latin typeface="Calibri"/>
                <a:ea typeface="Calibri"/>
                <a:cs typeface="Calibri"/>
                <a:sym typeface="Calibri"/>
              </a:rPr>
              <a:t>le stime della mortalità elaborate da Perry </a:t>
            </a:r>
            <a:r>
              <a:rPr b="1" i="1" lang="it-IT" sz="1600">
                <a:solidFill>
                  <a:schemeClr val="dk1"/>
                </a:solidFill>
                <a:latin typeface="Calibri"/>
                <a:ea typeface="Calibri"/>
                <a:cs typeface="Calibri"/>
                <a:sym typeface="Calibri"/>
              </a:rPr>
              <a:t>et al.</a:t>
            </a:r>
            <a:r>
              <a:rPr b="1" lang="it-IT" sz="1600">
                <a:solidFill>
                  <a:schemeClr val="dk1"/>
                </a:solidFill>
                <a:latin typeface="Calibri"/>
                <a:ea typeface="Calibri"/>
                <a:cs typeface="Calibri"/>
                <a:sym typeface="Calibri"/>
              </a:rPr>
              <a:t> (2010)</a:t>
            </a:r>
            <a:r>
              <a:rPr lang="it-IT" sz="1600">
                <a:solidFill>
                  <a:schemeClr val="dk1"/>
                </a:solidFill>
                <a:latin typeface="Calibri"/>
                <a:ea typeface="Calibri"/>
                <a:cs typeface="Calibri"/>
                <a:sym typeface="Calibri"/>
              </a:rPr>
              <a:t> per il mais MON 810 si applichino anche al mais Bt11. Perciò, le quantità di granuli di polline di mais Bt11 riscontrate in e intorno ad appezzamenti a mais non dovrebbero influire negativamente su una percentuale significativa di larve di lepidotteri non bersaglio…</a:t>
            </a:r>
            <a:endParaRPr/>
          </a:p>
          <a:p>
            <a:pPr indent="0" lvl="0" marL="0" marR="0" rtl="0" algn="just">
              <a:spcBef>
                <a:spcPts val="0"/>
              </a:spcBef>
              <a:spcAft>
                <a:spcPts val="0"/>
              </a:spcAft>
              <a:buNone/>
            </a:pPr>
            <a:r>
              <a:rPr lang="it-IT" sz="1600">
                <a:solidFill>
                  <a:schemeClr val="dk1"/>
                </a:solidFill>
                <a:latin typeface="Calibri"/>
                <a:ea typeface="Calibri"/>
                <a:cs typeface="Calibri"/>
                <a:sym typeface="Calibri"/>
              </a:rPr>
              <a:t>…il Gruppo GMO dell’EFSA ritiene che i rischi identificati durante l’ERA richiedano una gestione e raccomanda che siano adottate, qualora sia necessario, adeguate misure di limitazione del rischio…</a:t>
            </a:r>
            <a:endParaRPr/>
          </a:p>
          <a:p>
            <a:pPr indent="0" lvl="0" marL="0" marR="0" rtl="0" algn="just">
              <a:spcBef>
                <a:spcPts val="0"/>
              </a:spcBef>
              <a:spcAft>
                <a:spcPts val="0"/>
              </a:spcAft>
              <a:buNone/>
            </a:pPr>
            <a:r>
              <a:rPr lang="it-IT" sz="1600">
                <a:solidFill>
                  <a:schemeClr val="dk1"/>
                </a:solidFill>
                <a:latin typeface="Calibri"/>
                <a:ea typeface="Calibri"/>
                <a:cs typeface="Calibri"/>
                <a:sym typeface="Calibri"/>
              </a:rPr>
              <a:t>…Se la coltivazione di mais Bt11 (e/o di mais MON 810) si mantiene sotto il 7,5% dell’Unità di Conto Agricola regionale, è prevedibile che la mortalità complessiva rimanga sotto l’1%, anche per specie ‘estremamente sensibili’, quindi non sono richieste misure di mitigazione del rischio basate sull’impiego di file di mais non-Bt ai margini degli appezzamenti…</a:t>
            </a:r>
            <a:endParaRPr/>
          </a:p>
          <a:p>
            <a:pPr indent="0" lvl="0" marL="0" marR="0" rtl="0" algn="just">
              <a:spcBef>
                <a:spcPts val="0"/>
              </a:spcBef>
              <a:spcAft>
                <a:spcPts val="0"/>
              </a:spcAft>
              <a:buNone/>
            </a:pPr>
            <a:r>
              <a:rPr lang="it-IT" sz="1600">
                <a:solidFill>
                  <a:schemeClr val="dk1"/>
                </a:solidFill>
                <a:latin typeface="Calibri"/>
                <a:ea typeface="Calibri"/>
                <a:cs typeface="Calibri"/>
                <a:sym typeface="Calibri"/>
              </a:rPr>
              <a:t>…Allo stesso modo, l’evoluzione della resistenza nelle specie bersaglio è prevedibile solo quando la pressione selettiva è alta a causa dell’impiego elevato di mais Bt11 (e/o  di altri eventi che esprimono la Cry1Ab) in una regione…</a:t>
            </a:r>
            <a:endParaRPr/>
          </a:p>
          <a:p>
            <a:pPr indent="0" lvl="0" marL="0" marR="0" rtl="0" algn="just">
              <a:spcBef>
                <a:spcPts val="0"/>
              </a:spcBef>
              <a:spcAft>
                <a:spcPts val="0"/>
              </a:spcAft>
              <a:buNone/>
            </a:pPr>
            <a:r>
              <a:rPr lang="it-IT" sz="1600">
                <a:solidFill>
                  <a:schemeClr val="dk1"/>
                </a:solidFill>
                <a:latin typeface="Calibri"/>
                <a:ea typeface="Calibri"/>
                <a:cs typeface="Calibri"/>
                <a:sym typeface="Calibri"/>
              </a:rPr>
              <a:t>…Il Gruppo GMO dell’EFSA conclude che, a seguito della corretta attuazione delle misure di mitigazione del rischio, l’effetto sui lepidotteri non bersaglio è ridotto a un livello di nessuna preoccupazione…</a:t>
            </a:r>
            <a:endParaRPr/>
          </a:p>
        </p:txBody>
      </p:sp>
      <p:pic>
        <p:nvPicPr>
          <p:cNvPr id="878" name="Google Shape;878;p65"/>
          <p:cNvPicPr preferRelativeResize="0"/>
          <p:nvPr/>
        </p:nvPicPr>
        <p:blipFill rotWithShape="1">
          <a:blip r:embed="rId3">
            <a:alphaModFix/>
          </a:blip>
          <a:srcRect b="0" l="0" r="0" t="0"/>
          <a:stretch/>
        </p:blipFill>
        <p:spPr>
          <a:xfrm>
            <a:off x="0" y="40501"/>
            <a:ext cx="9144000" cy="1953533"/>
          </a:xfrm>
          <a:prstGeom prst="rect">
            <a:avLst/>
          </a:prstGeom>
          <a:noFill/>
          <a:ln>
            <a:noFill/>
          </a:ln>
        </p:spPr>
      </p:pic>
      <p:sp>
        <p:nvSpPr>
          <p:cNvPr id="879" name="Google Shape;879;p65"/>
          <p:cNvSpPr txBox="1"/>
          <p:nvPr/>
        </p:nvSpPr>
        <p:spPr>
          <a:xfrm>
            <a:off x="2377440" y="40501"/>
            <a:ext cx="313781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Calibri"/>
                <a:ea typeface="Calibri"/>
                <a:cs typeface="Calibri"/>
                <a:sym typeface="Calibri"/>
              </a:rPr>
              <a:t>Valutazione EFSA Bt-11 (2011)</a:t>
            </a:r>
            <a:endParaRPr sz="1800">
              <a:solidFill>
                <a:schemeClr val="dk1"/>
              </a:solidFill>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pic>
        <p:nvPicPr>
          <p:cNvPr id="884" name="Google Shape;884;p66"/>
          <p:cNvPicPr preferRelativeResize="0"/>
          <p:nvPr/>
        </p:nvPicPr>
        <p:blipFill rotWithShape="1">
          <a:blip r:embed="rId3">
            <a:alphaModFix/>
          </a:blip>
          <a:srcRect b="0" l="0" r="0" t="0"/>
          <a:stretch/>
        </p:blipFill>
        <p:spPr>
          <a:xfrm>
            <a:off x="0" y="40501"/>
            <a:ext cx="9144000" cy="1953533"/>
          </a:xfrm>
          <a:prstGeom prst="rect">
            <a:avLst/>
          </a:prstGeom>
          <a:noFill/>
          <a:ln>
            <a:noFill/>
          </a:ln>
        </p:spPr>
      </p:pic>
      <p:sp>
        <p:nvSpPr>
          <p:cNvPr id="885" name="Google Shape;885;p66"/>
          <p:cNvSpPr txBox="1"/>
          <p:nvPr/>
        </p:nvSpPr>
        <p:spPr>
          <a:xfrm>
            <a:off x="1" y="2088733"/>
            <a:ext cx="9143999" cy="427809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600">
                <a:solidFill>
                  <a:schemeClr val="dk1"/>
                </a:solidFill>
                <a:latin typeface="Calibri"/>
                <a:ea typeface="Calibri"/>
                <a:cs typeface="Calibri"/>
                <a:sym typeface="Calibri"/>
              </a:rPr>
              <a:t>Nella sua valutazione della relazione il gruppo di esperti scientifici sugli organismi geneticamente modificati dell’EFSA (gruppo GMO) ha concluso che la coltivazione del mais MON810, nella stagione di coltura 2010, non ha avuto effetti negativi sulla salute dell’uomo e degli animali né sull’ambiente. Il gruppo di esperti scientifici GMO ha inoltre concluso che i risultati della relazione PMEM avvalorano quelli della precedente valutazione della coltivazione del mais MON810 effettuata dall’EFSA per la stagione 2009.</a:t>
            </a:r>
            <a:endParaRPr/>
          </a:p>
          <a:p>
            <a:pPr indent="0" lvl="0" marL="0" marR="0" rtl="0" algn="just">
              <a:spcBef>
                <a:spcPts val="0"/>
              </a:spcBef>
              <a:spcAft>
                <a:spcPts val="0"/>
              </a:spcAft>
              <a:buNone/>
            </a:pPr>
            <a:r>
              <a:rPr lang="it-IT" sz="1600">
                <a:solidFill>
                  <a:srgbClr val="A5A5A5"/>
                </a:solidFill>
                <a:latin typeface="Calibri"/>
                <a:ea typeface="Calibri"/>
                <a:cs typeface="Calibri"/>
                <a:sym typeface="Calibri"/>
              </a:rPr>
              <a:t>Nel corso della valutazione della relazione relativa al 2010, tuttavia, il gruppo di esperti scientifici GMO ha evidenziato una serie di carenze nella metodologia utilizzata per il monitoraggio, che comunque non hanno influenzato le conclusioni generali tratte dall’EFSA sulla sicurezza del mais MON810...</a:t>
            </a:r>
            <a:endParaRPr/>
          </a:p>
          <a:p>
            <a:pPr indent="0" lvl="0" marL="0" marR="0" rtl="0" algn="just">
              <a:spcBef>
                <a:spcPts val="0"/>
              </a:spcBef>
              <a:spcAft>
                <a:spcPts val="0"/>
              </a:spcAft>
              <a:buNone/>
            </a:pPr>
            <a:r>
              <a:t/>
            </a:r>
            <a:endParaRPr sz="1600">
              <a:solidFill>
                <a:srgbClr val="A5A5A5"/>
              </a:solidFill>
              <a:latin typeface="Calibri"/>
              <a:ea typeface="Calibri"/>
              <a:cs typeface="Calibri"/>
              <a:sym typeface="Calibri"/>
            </a:endParaRPr>
          </a:p>
          <a:p>
            <a:pPr indent="0" lvl="0" marL="0" marR="0" rtl="0" algn="just">
              <a:spcBef>
                <a:spcPts val="0"/>
              </a:spcBef>
              <a:spcAft>
                <a:spcPts val="0"/>
              </a:spcAft>
              <a:buNone/>
            </a:pPr>
            <a:r>
              <a:rPr lang="it-IT" sz="1600">
                <a:solidFill>
                  <a:srgbClr val="A5A5A5"/>
                </a:solidFill>
                <a:latin typeface="Calibri"/>
                <a:ea typeface="Calibri"/>
                <a:cs typeface="Calibri"/>
                <a:sym typeface="Calibri"/>
              </a:rPr>
              <a:t>…Il gruppo di esperti ha inoltre verificato l’analisi della letteratura scientifica che costituisce parte integrante della relazione PMEM 2010: è stato rilevato che il richiedente non aveva inserito in bibliografia alcuni documenti pertinenti, pubblicati da dicembre del 2010 in poi, riguardanti il mais MON810 o la tossina insetticida da questo prodotta. Nella sua valutazione l’EFSA ha invece tenuto conto di tali studi.</a:t>
            </a:r>
            <a:endParaRPr/>
          </a:p>
          <a:p>
            <a:pPr indent="0" lvl="0" marL="0" marR="0" rtl="0" algn="just">
              <a:spcBef>
                <a:spcPts val="0"/>
              </a:spcBef>
              <a:spcAft>
                <a:spcPts val="0"/>
              </a:spcAft>
              <a:buNone/>
            </a:pPr>
            <a:r>
              <a:rPr lang="it-IT" sz="1600">
                <a:solidFill>
                  <a:srgbClr val="A5A5A5"/>
                </a:solidFill>
                <a:latin typeface="Calibri"/>
                <a:ea typeface="Calibri"/>
                <a:cs typeface="Calibri"/>
                <a:sym typeface="Calibri"/>
              </a:rPr>
              <a:t>Il monitoraggio è un obbligo previsto dal quadro legislativo relativo alle piante geneticamente modificate e viene svolto successivamente a una rigorosa valutazione del rischio ambientale pre-commercializzazione e a una serie di decisioni in materia di gestione del rischio relative all’autorizzazione della coltura geneticamente modificata.</a:t>
            </a:r>
            <a:endParaRPr/>
          </a:p>
        </p:txBody>
      </p:sp>
      <p:sp>
        <p:nvSpPr>
          <p:cNvPr id="886" name="Google Shape;886;p66"/>
          <p:cNvSpPr txBox="1"/>
          <p:nvPr/>
        </p:nvSpPr>
        <p:spPr>
          <a:xfrm>
            <a:off x="2306320" y="40501"/>
            <a:ext cx="343412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Calibri"/>
                <a:ea typeface="Calibri"/>
                <a:cs typeface="Calibri"/>
                <a:sym typeface="Calibri"/>
              </a:rPr>
              <a:t>Valutazione EFSA MON-810 (2010)</a:t>
            </a:r>
            <a:endParaRPr sz="1800">
              <a:solidFill>
                <a:schemeClr val="dk1"/>
              </a:solidFill>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sp>
        <p:nvSpPr>
          <p:cNvPr id="891" name="Google Shape;891;p67"/>
          <p:cNvSpPr txBox="1"/>
          <p:nvPr/>
        </p:nvSpPr>
        <p:spPr>
          <a:xfrm>
            <a:off x="3" y="2319154"/>
            <a:ext cx="9143998" cy="403187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600">
                <a:solidFill>
                  <a:srgbClr val="A6A6A6"/>
                </a:solidFill>
                <a:latin typeface="Calibri"/>
                <a:ea typeface="Calibri"/>
                <a:cs typeface="Calibri"/>
                <a:sym typeface="Calibri"/>
              </a:rPr>
              <a:t>In seguito alla richiesta della Commissione europea, il gruppo di esperti scientifici sugli organismi geneticamente modificati dell'Autorità europea per la sicurezza alimentare (EFSA GMO) ha valutato la relazione di monitoraggio per la stagione di crescita del mais MON 810 (2011) forniti dalla Monsanto Europa. L' EFSA GMO ha già valutato i rapporti di monitoraggio per il 2009 e 2010 ed ha seguito lo stesso approccio, per la valutazione della metodologia applicata da parte del richiedente, per il 2011. Il gruppo GMO ha esaminato il piano per la gestione delle resistenze negli insetti e indirizza al ricorrente le sue precedenti raccomandazioni per migliorare la metodologia del monitoraggio della resistenza dei parassiti bersaglio. Il gruppo GMO dell'EFSA ha prestato inoltre particolare attenzione alla progettazione e l'analisi dei questionari per gli agricoltori. Il gruppo GMO dell'EFSA rileva carenze nella metodologia globale per il monitoraggio ambientale post-commercializzazione del mais MON 810, come nelle precedenti relazioni di controllo. Il gruppo GMO dell'EFSA ribadisce le sue precedenti raccomandazioni per il miglioramento della metodologia e chiarisce e approfondisce quelle relative al monitoraggio dell'evoluzione delle resistenze nei parassiti bersaglio. Tuttavia, dai dati presentati dal richiedente, </a:t>
            </a:r>
            <a:r>
              <a:rPr lang="it-IT" sz="1600">
                <a:solidFill>
                  <a:schemeClr val="dk1"/>
                </a:solidFill>
                <a:latin typeface="Calibri"/>
                <a:ea typeface="Calibri"/>
                <a:cs typeface="Calibri"/>
                <a:sym typeface="Calibri"/>
              </a:rPr>
              <a:t>il gruppo GMO dell'EFSA non individua effetti negativi sulla salute dell'ambiente, dell'uomo e degli animali dovuto alla coltivazione del mais MON 810 durante la stagione di crescita 2011. I risultati del rapporto di monitoraggio 2011 non invalidano i precedenti pareri scientifici dell'EFSA GMO sul mais MON 810. </a:t>
            </a:r>
            <a:endParaRPr/>
          </a:p>
        </p:txBody>
      </p:sp>
      <p:pic>
        <p:nvPicPr>
          <p:cNvPr id="892" name="Google Shape;892;p67"/>
          <p:cNvPicPr preferRelativeResize="0"/>
          <p:nvPr/>
        </p:nvPicPr>
        <p:blipFill rotWithShape="1">
          <a:blip r:embed="rId3">
            <a:alphaModFix/>
          </a:blip>
          <a:srcRect b="0" l="0" r="0" t="0"/>
          <a:stretch/>
        </p:blipFill>
        <p:spPr>
          <a:xfrm>
            <a:off x="0" y="40501"/>
            <a:ext cx="9144000" cy="1953533"/>
          </a:xfrm>
          <a:prstGeom prst="rect">
            <a:avLst/>
          </a:prstGeom>
          <a:noFill/>
          <a:ln>
            <a:noFill/>
          </a:ln>
        </p:spPr>
      </p:pic>
      <p:sp>
        <p:nvSpPr>
          <p:cNvPr id="893" name="Google Shape;893;p67"/>
          <p:cNvSpPr txBox="1"/>
          <p:nvPr/>
        </p:nvSpPr>
        <p:spPr>
          <a:xfrm>
            <a:off x="2306320" y="40501"/>
            <a:ext cx="343412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Calibri"/>
                <a:ea typeface="Calibri"/>
                <a:cs typeface="Calibri"/>
                <a:sym typeface="Calibri"/>
              </a:rPr>
              <a:t>Valutazione EFSA MON-810 (2011)</a:t>
            </a:r>
            <a:endParaRPr sz="1800">
              <a:solidFill>
                <a:schemeClr val="dk1"/>
              </a:solidFill>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7" name="Shape 897"/>
        <p:cNvGrpSpPr/>
        <p:nvPr/>
      </p:nvGrpSpPr>
      <p:grpSpPr>
        <a:xfrm>
          <a:off x="0" y="0"/>
          <a:ext cx="0" cy="0"/>
          <a:chOff x="0" y="0"/>
          <a:chExt cx="0" cy="0"/>
        </a:xfrm>
      </p:grpSpPr>
      <p:sp>
        <p:nvSpPr>
          <p:cNvPr id="898" name="Google Shape;898;p68"/>
          <p:cNvSpPr txBox="1"/>
          <p:nvPr/>
        </p:nvSpPr>
        <p:spPr>
          <a:xfrm>
            <a:off x="3" y="2816994"/>
            <a:ext cx="9143998" cy="2800766"/>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600">
                <a:solidFill>
                  <a:schemeClr val="dk1"/>
                </a:solidFill>
                <a:latin typeface="Calibri"/>
                <a:ea typeface="Calibri"/>
                <a:cs typeface="Calibri"/>
                <a:sym typeface="Calibri"/>
              </a:rPr>
              <a:t>…Il Gruppo GMO dell’EFSA ha eseguito una ricerca nella letteratura scientifica per identificare nuove pubblicazioni, specifiche per il mais MON 810, che potessero riportare nuove informazioni per la valutazione e/o la gestione del rischio del mais MON 810…</a:t>
            </a:r>
            <a:endParaRPr/>
          </a:p>
          <a:p>
            <a:pPr indent="0" lvl="0" marL="0" marR="0" rtl="0" algn="just">
              <a:spcBef>
                <a:spcPts val="0"/>
              </a:spcBef>
              <a:spcAft>
                <a:spcPts val="0"/>
              </a:spcAft>
              <a:buNone/>
            </a:pPr>
            <a:r>
              <a:rPr lang="it-IT" sz="1600">
                <a:solidFill>
                  <a:schemeClr val="dk1"/>
                </a:solidFill>
                <a:latin typeface="Calibri"/>
                <a:ea typeface="Calibri"/>
                <a:cs typeface="Calibri"/>
                <a:sym typeface="Calibri"/>
              </a:rPr>
              <a:t>…Come risultato di una ricerca sulla letteratura scientifica pubblicata fra il 2009 e l’ottobre 2012, il Gruppo GMO dell’EFSA ha identificato 165 pubblicazioni, sottoposte a riesame fra pari, contenenti elementi specifici per la valutazione e/o la gestione del rischio del mais MON 810…</a:t>
            </a:r>
            <a:endParaRPr/>
          </a:p>
          <a:p>
            <a:pPr indent="0" lvl="0" marL="0" marR="0" rtl="0" algn="just">
              <a:spcBef>
                <a:spcPts val="0"/>
              </a:spcBef>
              <a:spcAft>
                <a:spcPts val="0"/>
              </a:spcAft>
              <a:buNone/>
            </a:pPr>
            <a:r>
              <a:rPr lang="it-IT" sz="1600">
                <a:solidFill>
                  <a:schemeClr val="dk1"/>
                </a:solidFill>
                <a:latin typeface="Calibri"/>
                <a:ea typeface="Calibri"/>
                <a:cs typeface="Calibri"/>
                <a:sym typeface="Calibri"/>
              </a:rPr>
              <a:t>…Il Gruppo GMO dell’EFSA non ha identificato pubblicazioni, riesaminate fra pari, che riportassero nuove informazioni che invaliderebbero le sue precedenti conclusioni sulla sicurezza del mais MON 810. Pertanto, il Gruppo ritiene che le sue conclusioni precedenti sulla valutazione del rischio riguardante il mais MON 810, come le sue precedenti raccomandazioni, relative ai provvedimenti per la limitazione del rischio e il monitoraggio, restino valide e applicabili.</a:t>
            </a:r>
            <a:endParaRPr sz="1600">
              <a:solidFill>
                <a:schemeClr val="dk1"/>
              </a:solidFill>
              <a:latin typeface="Calibri"/>
              <a:ea typeface="Calibri"/>
              <a:cs typeface="Calibri"/>
              <a:sym typeface="Calibri"/>
            </a:endParaRPr>
          </a:p>
        </p:txBody>
      </p:sp>
      <p:pic>
        <p:nvPicPr>
          <p:cNvPr id="899" name="Google Shape;899;p68"/>
          <p:cNvPicPr preferRelativeResize="0"/>
          <p:nvPr/>
        </p:nvPicPr>
        <p:blipFill rotWithShape="1">
          <a:blip r:embed="rId3">
            <a:alphaModFix/>
          </a:blip>
          <a:srcRect b="0" l="0" r="0" t="0"/>
          <a:stretch/>
        </p:blipFill>
        <p:spPr>
          <a:xfrm>
            <a:off x="0" y="40501"/>
            <a:ext cx="9144000" cy="1953533"/>
          </a:xfrm>
          <a:prstGeom prst="rect">
            <a:avLst/>
          </a:prstGeom>
          <a:noFill/>
          <a:ln>
            <a:noFill/>
          </a:ln>
        </p:spPr>
      </p:pic>
      <p:sp>
        <p:nvSpPr>
          <p:cNvPr id="900" name="Google Shape;900;p68"/>
          <p:cNvSpPr txBox="1"/>
          <p:nvPr/>
        </p:nvSpPr>
        <p:spPr>
          <a:xfrm>
            <a:off x="2306320" y="40501"/>
            <a:ext cx="343412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Calibri"/>
                <a:ea typeface="Calibri"/>
                <a:cs typeface="Calibri"/>
                <a:sym typeface="Calibri"/>
              </a:rPr>
              <a:t>Valutazione EFSA MON-810 (2012)</a:t>
            </a:r>
            <a:endParaRPr sz="1800">
              <a:solidFill>
                <a:schemeClr val="dk1"/>
              </a:solidFill>
              <a:latin typeface="Calibri"/>
              <a:ea typeface="Calibri"/>
              <a:cs typeface="Calibri"/>
              <a:sym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pic>
        <p:nvPicPr>
          <p:cNvPr id="905" name="Google Shape;905;p69"/>
          <p:cNvPicPr preferRelativeResize="0"/>
          <p:nvPr/>
        </p:nvPicPr>
        <p:blipFill rotWithShape="1">
          <a:blip r:embed="rId3">
            <a:alphaModFix/>
          </a:blip>
          <a:srcRect b="0" l="0" r="0" t="24931"/>
          <a:stretch/>
        </p:blipFill>
        <p:spPr>
          <a:xfrm>
            <a:off x="604838" y="243840"/>
            <a:ext cx="7934325" cy="2416810"/>
          </a:xfrm>
          <a:prstGeom prst="rect">
            <a:avLst/>
          </a:prstGeom>
          <a:noFill/>
          <a:ln>
            <a:noFill/>
          </a:ln>
        </p:spPr>
      </p:pic>
      <p:sp>
        <p:nvSpPr>
          <p:cNvPr id="906" name="Google Shape;906;p69"/>
          <p:cNvSpPr txBox="1"/>
          <p:nvPr/>
        </p:nvSpPr>
        <p:spPr>
          <a:xfrm>
            <a:off x="223520" y="2863850"/>
            <a:ext cx="8676639" cy="332398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it-IT" sz="1400">
                <a:solidFill>
                  <a:schemeClr val="dk1"/>
                </a:solidFill>
                <a:latin typeface="Calibri"/>
                <a:ea typeface="Calibri"/>
                <a:cs typeface="Calibri"/>
                <a:sym typeface="Calibri"/>
              </a:rPr>
              <a:t>…La potenziale perdita di reddito per i produttori di taluni prodotti agricoli come i prodotti biologici non è però necessariamente circoscritta al superamento della soglia di etichettatura dello 0,9 % stabilita nella legislazione UE</a:t>
            </a:r>
            <a:r>
              <a:rPr lang="it-IT" sz="1400">
                <a:solidFill>
                  <a:schemeClr val="dk1"/>
                </a:solidFill>
                <a:latin typeface="Calibri"/>
                <a:ea typeface="Calibri"/>
                <a:cs typeface="Calibri"/>
                <a:sym typeface="Calibri"/>
              </a:rPr>
              <a:t>. In alcuni casi e secondo la domanda di mercato e le rispettive disposizioni delle leggi nazionali (p. es. alcuni Stati membri hanno elaborato norme nazionali per diversi tipi di etichettature «senza OGM»), la presenza di tracce di OGM in specifiche produzioni alimentari — anche in percentuale inferiore allo 0,9 % — può causare danni economici agli operatori che vorrebbero commercializzarle come non contenenti OGM. Inoltre, la commistione con OGM ha implicazioni specifiche per i produttori di prodotti particolari, come i prodotti biologici, e ha un impatto anche sul consumatore finale. </a:t>
            </a:r>
            <a:r>
              <a:rPr b="1" lang="it-IT" sz="1400">
                <a:solidFill>
                  <a:schemeClr val="dk1"/>
                </a:solidFill>
                <a:latin typeface="Calibri"/>
                <a:ea typeface="Calibri"/>
                <a:cs typeface="Calibri"/>
                <a:sym typeface="Calibri"/>
              </a:rPr>
              <a:t>Poiché la produzione biologica è spesso più costosa, possono essere necessarie misure di separazione più severe per evitare la presenza di OGM e garantire la relativa maggiorazione del prezzo. Si noti altresì che il soddisfacimento efficace di queste esigenze di separazione specifiche può risultare molto difficile e costoso in alcune aree geografiche a causa di vincoli e caratteristiche locali particolari. </a:t>
            </a:r>
            <a:r>
              <a:rPr lang="it-IT" sz="1400">
                <a:solidFill>
                  <a:schemeClr val="dk1"/>
                </a:solidFill>
                <a:latin typeface="Calibri"/>
                <a:ea typeface="Calibri"/>
                <a:cs typeface="Calibri"/>
                <a:sym typeface="Calibri"/>
              </a:rPr>
              <a:t>È dunque necessario riconoscere che, per poter prendere in considerazione le rispettive esigenze regionali e locali particolari rispetto alla coltivazione di OGM</a:t>
            </a:r>
            <a:r>
              <a:rPr b="1" lang="it-IT" sz="1400">
                <a:solidFill>
                  <a:schemeClr val="dk1"/>
                </a:solidFill>
                <a:latin typeface="Calibri"/>
                <a:ea typeface="Calibri"/>
                <a:cs typeface="Calibri"/>
                <a:sym typeface="Calibri"/>
              </a:rPr>
              <a:t>, gli Stati membri necessitano di un grado di flessibilità sufficiente, al fine di garantire una presenza il più ridotta possibile di OGM nelle colture biologiche e di altro tipo</a:t>
            </a:r>
            <a:r>
              <a:rPr lang="it-IT" sz="1400">
                <a:solidFill>
                  <a:schemeClr val="dk1"/>
                </a:solidFill>
                <a:latin typeface="Calibri"/>
                <a:ea typeface="Calibri"/>
                <a:cs typeface="Calibri"/>
                <a:sym typeface="Calibri"/>
              </a:rPr>
              <a:t>, nel caso in cui non sia possibile conseguire un livello sufficiente di purezza con altri mezzi…</a:t>
            </a:r>
            <a:endParaRPr sz="1400">
              <a:solidFill>
                <a:schemeClr val="dk1"/>
              </a:solidFill>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1" name="Shape 911"/>
        <p:cNvGrpSpPr/>
        <p:nvPr/>
      </p:nvGrpSpPr>
      <p:grpSpPr>
        <a:xfrm>
          <a:off x="0" y="0"/>
          <a:ext cx="0" cy="0"/>
          <a:chOff x="0" y="0"/>
          <a:chExt cx="0" cy="0"/>
        </a:xfrm>
      </p:grpSpPr>
      <p:pic>
        <p:nvPicPr>
          <p:cNvPr id="912" name="Google Shape;912;p70"/>
          <p:cNvPicPr preferRelativeResize="0"/>
          <p:nvPr/>
        </p:nvPicPr>
        <p:blipFill rotWithShape="1">
          <a:blip r:embed="rId3">
            <a:alphaModFix/>
          </a:blip>
          <a:srcRect b="0" l="0" r="0" t="0"/>
          <a:stretch/>
        </p:blipFill>
        <p:spPr>
          <a:xfrm>
            <a:off x="793750" y="1854200"/>
            <a:ext cx="7435850" cy="2489200"/>
          </a:xfrm>
          <a:prstGeom prst="rect">
            <a:avLst/>
          </a:prstGeom>
          <a:noFill/>
          <a:ln>
            <a:noFill/>
          </a:ln>
        </p:spPr>
      </p:pic>
      <p:sp>
        <p:nvSpPr>
          <p:cNvPr id="913" name="Google Shape;913;p70"/>
          <p:cNvSpPr txBox="1"/>
          <p:nvPr/>
        </p:nvSpPr>
        <p:spPr>
          <a:xfrm>
            <a:off x="0" y="166688"/>
            <a:ext cx="9144000" cy="5191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Times New Roman"/>
                <a:ea typeface="Times New Roman"/>
                <a:cs typeface="Times New Roman"/>
                <a:sym typeface="Times New Roman"/>
              </a:rPr>
              <a:t>Risoluzione legislativa del parlamento europeo 5 Luglio 2011</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pic>
        <p:nvPicPr>
          <p:cNvPr id="919" name="Google Shape;919;p71"/>
          <p:cNvPicPr preferRelativeResize="0"/>
          <p:nvPr/>
        </p:nvPicPr>
        <p:blipFill rotWithShape="1">
          <a:blip r:embed="rId3">
            <a:alphaModFix/>
          </a:blip>
          <a:srcRect b="0" l="0" r="0" t="0"/>
          <a:stretch/>
        </p:blipFill>
        <p:spPr>
          <a:xfrm>
            <a:off x="2667000" y="1524000"/>
            <a:ext cx="4114800" cy="1873250"/>
          </a:xfrm>
          <a:prstGeom prst="rect">
            <a:avLst/>
          </a:prstGeom>
          <a:noFill/>
          <a:ln>
            <a:noFill/>
          </a:ln>
        </p:spPr>
      </p:pic>
      <p:pic>
        <p:nvPicPr>
          <p:cNvPr id="920" name="Google Shape;920;p71"/>
          <p:cNvPicPr preferRelativeResize="0"/>
          <p:nvPr/>
        </p:nvPicPr>
        <p:blipFill rotWithShape="1">
          <a:blip r:embed="rId4">
            <a:alphaModFix/>
          </a:blip>
          <a:srcRect b="0" l="0" r="0" t="0"/>
          <a:stretch/>
        </p:blipFill>
        <p:spPr>
          <a:xfrm>
            <a:off x="2146300" y="4144963"/>
            <a:ext cx="5549900" cy="2179637"/>
          </a:xfrm>
          <a:prstGeom prst="rect">
            <a:avLst/>
          </a:prstGeom>
          <a:noFill/>
          <a:ln>
            <a:noFill/>
          </a:ln>
        </p:spPr>
      </p:pic>
      <p:sp>
        <p:nvSpPr>
          <p:cNvPr id="921" name="Google Shape;921;p71"/>
          <p:cNvSpPr txBox="1"/>
          <p:nvPr/>
        </p:nvSpPr>
        <p:spPr>
          <a:xfrm>
            <a:off x="0" y="166688"/>
            <a:ext cx="9144000" cy="5191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Times New Roman"/>
                <a:ea typeface="Times New Roman"/>
                <a:cs typeface="Times New Roman"/>
                <a:sym typeface="Times New Roman"/>
              </a:rPr>
              <a:t>Risoluzione legislativa del parlamento europeo 5 Luglio 2011</a:t>
            </a:r>
            <a:endParaRPr/>
          </a:p>
        </p:txBody>
      </p:sp>
      <p:sp>
        <p:nvSpPr>
          <p:cNvPr id="922" name="Google Shape;922;p71"/>
          <p:cNvSpPr txBox="1"/>
          <p:nvPr/>
        </p:nvSpPr>
        <p:spPr>
          <a:xfrm>
            <a:off x="0" y="990600"/>
            <a:ext cx="9144000" cy="3968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000">
                <a:solidFill>
                  <a:schemeClr val="dk1"/>
                </a:solidFill>
                <a:latin typeface="Times New Roman"/>
                <a:ea typeface="Times New Roman"/>
                <a:cs typeface="Times New Roman"/>
                <a:sym typeface="Times New Roman"/>
              </a:rPr>
              <a:t>Principali modifiche apportate alla precedente 2001/18/CE</a:t>
            </a:r>
            <a:endParaRPr/>
          </a:p>
        </p:txBody>
      </p:sp>
      <p:cxnSp>
        <p:nvCxnSpPr>
          <p:cNvPr id="923" name="Google Shape;923;p71"/>
          <p:cNvCxnSpPr/>
          <p:nvPr/>
        </p:nvCxnSpPr>
        <p:spPr>
          <a:xfrm>
            <a:off x="1524000" y="3581400"/>
            <a:ext cx="6248400" cy="0"/>
          </a:xfrm>
          <a:prstGeom prst="straightConnector1">
            <a:avLst/>
          </a:prstGeom>
          <a:noFill/>
          <a:ln cap="flat" cmpd="sng" w="9525">
            <a:solidFill>
              <a:schemeClr val="dk1"/>
            </a:solidFill>
            <a:prstDash val="solid"/>
            <a:round/>
            <a:headEnd len="med" w="med" type="none"/>
            <a:tailEnd len="med" w="med" type="none"/>
          </a:ln>
        </p:spPr>
      </p:cxnSp>
      <p:cxnSp>
        <p:nvCxnSpPr>
          <p:cNvPr id="924" name="Google Shape;924;p71"/>
          <p:cNvCxnSpPr/>
          <p:nvPr/>
        </p:nvCxnSpPr>
        <p:spPr>
          <a:xfrm>
            <a:off x="3333750" y="5962650"/>
            <a:ext cx="1676400" cy="0"/>
          </a:xfrm>
          <a:prstGeom prst="straightConnector1">
            <a:avLst/>
          </a:prstGeom>
          <a:noFill/>
          <a:ln cap="flat" cmpd="sng" w="9525">
            <a:solidFill>
              <a:srgbClr val="FF0000"/>
            </a:solidFill>
            <a:prstDash val="solid"/>
            <a:round/>
            <a:headEnd len="med" w="med" type="none"/>
            <a:tailEnd len="med" w="med" type="none"/>
          </a:ln>
        </p:spPr>
      </p:cxnSp>
      <p:sp>
        <p:nvSpPr>
          <p:cNvPr id="925" name="Google Shape;925;p71"/>
          <p:cNvSpPr txBox="1"/>
          <p:nvPr/>
        </p:nvSpPr>
        <p:spPr>
          <a:xfrm rot="-5400000">
            <a:off x="-1127284" y="3136742"/>
            <a:ext cx="3697287"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800">
                <a:solidFill>
                  <a:schemeClr val="dk1"/>
                </a:solidFill>
                <a:latin typeface="Times New Roman"/>
                <a:ea typeface="Times New Roman"/>
                <a:cs typeface="Times New Roman"/>
                <a:sym typeface="Times New Roman"/>
              </a:rPr>
              <a:t>DOPO                     PRIMA</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pic>
        <p:nvPicPr>
          <p:cNvPr id="931" name="Google Shape;931;p72"/>
          <p:cNvPicPr preferRelativeResize="0"/>
          <p:nvPr/>
        </p:nvPicPr>
        <p:blipFill rotWithShape="1">
          <a:blip r:embed="rId3">
            <a:alphaModFix/>
          </a:blip>
          <a:srcRect b="0" l="0" r="0" t="0"/>
          <a:stretch/>
        </p:blipFill>
        <p:spPr>
          <a:xfrm>
            <a:off x="1447800" y="1358900"/>
            <a:ext cx="6286500" cy="4965700"/>
          </a:xfrm>
          <a:prstGeom prst="rect">
            <a:avLst/>
          </a:prstGeom>
          <a:noFill/>
          <a:ln>
            <a:noFill/>
          </a:ln>
        </p:spPr>
      </p:pic>
      <p:sp>
        <p:nvSpPr>
          <p:cNvPr id="932" name="Google Shape;932;p72"/>
          <p:cNvSpPr txBox="1"/>
          <p:nvPr/>
        </p:nvSpPr>
        <p:spPr>
          <a:xfrm>
            <a:off x="0" y="47625"/>
            <a:ext cx="9144000" cy="457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800">
                <a:solidFill>
                  <a:schemeClr val="dk1"/>
                </a:solidFill>
                <a:latin typeface="Calibri"/>
                <a:ea typeface="Calibri"/>
                <a:cs typeface="Calibri"/>
                <a:sym typeface="Calibri"/>
              </a:rPr>
              <a:t>Risoluzione legislativa del parlamento europeo 5 Luglio 2011</a:t>
            </a:r>
            <a:endParaRPr/>
          </a:p>
        </p:txBody>
      </p:sp>
      <p:sp>
        <p:nvSpPr>
          <p:cNvPr id="933" name="Google Shape;933;p72"/>
          <p:cNvSpPr txBox="1"/>
          <p:nvPr/>
        </p:nvSpPr>
        <p:spPr>
          <a:xfrm>
            <a:off x="0" y="609600"/>
            <a:ext cx="9144000" cy="36671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800">
                <a:solidFill>
                  <a:schemeClr val="dk1"/>
                </a:solidFill>
                <a:latin typeface="Calibri"/>
                <a:ea typeface="Calibri"/>
                <a:cs typeface="Calibri"/>
                <a:sym typeface="Calibri"/>
              </a:rPr>
              <a:t>Principali modifiche apportate alla precedente 2001/18/CE</a:t>
            </a:r>
            <a:endParaRPr/>
          </a:p>
        </p:txBody>
      </p:sp>
      <p:cxnSp>
        <p:nvCxnSpPr>
          <p:cNvPr id="934" name="Google Shape;934;p72"/>
          <p:cNvCxnSpPr/>
          <p:nvPr/>
        </p:nvCxnSpPr>
        <p:spPr>
          <a:xfrm>
            <a:off x="1600200" y="1600200"/>
            <a:ext cx="1066800" cy="0"/>
          </a:xfrm>
          <a:prstGeom prst="straightConnector1">
            <a:avLst/>
          </a:prstGeom>
          <a:noFill/>
          <a:ln cap="flat" cmpd="sng" w="15875">
            <a:solidFill>
              <a:srgbClr val="FF0000"/>
            </a:solidFill>
            <a:prstDash val="solid"/>
            <a:round/>
            <a:headEnd len="med" w="med" type="none"/>
            <a:tailEnd len="med" w="med" type="none"/>
          </a:ln>
        </p:spPr>
      </p:cxnSp>
      <p:cxnSp>
        <p:nvCxnSpPr>
          <p:cNvPr id="935" name="Google Shape;935;p72"/>
          <p:cNvCxnSpPr/>
          <p:nvPr/>
        </p:nvCxnSpPr>
        <p:spPr>
          <a:xfrm>
            <a:off x="2667000" y="4729480"/>
            <a:ext cx="3093720" cy="0"/>
          </a:xfrm>
          <a:prstGeom prst="straightConnector1">
            <a:avLst/>
          </a:prstGeom>
          <a:noFill/>
          <a:ln cap="flat" cmpd="sng" w="15875">
            <a:solidFill>
              <a:srgbClr val="FF0000"/>
            </a:solidFill>
            <a:prstDash val="solid"/>
            <a:round/>
            <a:headEnd len="med" w="med" type="none"/>
            <a:tailEnd len="med" w="med" type="none"/>
          </a:ln>
        </p:spPr>
      </p:cxnSp>
      <p:cxnSp>
        <p:nvCxnSpPr>
          <p:cNvPr id="936" name="Google Shape;936;p72"/>
          <p:cNvCxnSpPr/>
          <p:nvPr/>
        </p:nvCxnSpPr>
        <p:spPr>
          <a:xfrm>
            <a:off x="3025140" y="6029960"/>
            <a:ext cx="4523740" cy="0"/>
          </a:xfrm>
          <a:prstGeom prst="straightConnector1">
            <a:avLst/>
          </a:prstGeom>
          <a:noFill/>
          <a:ln cap="flat" cmpd="sng" w="15875">
            <a:solidFill>
              <a:srgbClr val="FF0000"/>
            </a:solidFill>
            <a:prstDash val="solid"/>
            <a:round/>
            <a:headEnd len="med" w="med" type="none"/>
            <a:tailEnd len="med" w="med" type="none"/>
          </a:ln>
        </p:spPr>
      </p:cxnSp>
      <p:cxnSp>
        <p:nvCxnSpPr>
          <p:cNvPr id="937" name="Google Shape;937;p72"/>
          <p:cNvCxnSpPr/>
          <p:nvPr/>
        </p:nvCxnSpPr>
        <p:spPr>
          <a:xfrm>
            <a:off x="3025140" y="6233160"/>
            <a:ext cx="2827020" cy="0"/>
          </a:xfrm>
          <a:prstGeom prst="straightConnector1">
            <a:avLst/>
          </a:prstGeom>
          <a:noFill/>
          <a:ln cap="flat" cmpd="sng" w="15875">
            <a:solidFill>
              <a:srgbClr val="FF0000"/>
            </a:solidFill>
            <a:prstDash val="solid"/>
            <a:round/>
            <a:headEnd len="med" w="med" type="none"/>
            <a:tailEnd len="med" w="med" type="none"/>
          </a:ln>
        </p:spPr>
      </p:cxn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2" name="Shape 942"/>
        <p:cNvGrpSpPr/>
        <p:nvPr/>
      </p:nvGrpSpPr>
      <p:grpSpPr>
        <a:xfrm>
          <a:off x="0" y="0"/>
          <a:ext cx="0" cy="0"/>
          <a:chOff x="0" y="0"/>
          <a:chExt cx="0" cy="0"/>
        </a:xfrm>
      </p:grpSpPr>
      <p:pic>
        <p:nvPicPr>
          <p:cNvPr id="943" name="Google Shape;943;p73"/>
          <p:cNvPicPr preferRelativeResize="0"/>
          <p:nvPr/>
        </p:nvPicPr>
        <p:blipFill rotWithShape="1">
          <a:blip r:embed="rId3">
            <a:alphaModFix/>
          </a:blip>
          <a:srcRect b="0" l="0" r="0" t="0"/>
          <a:stretch/>
        </p:blipFill>
        <p:spPr>
          <a:xfrm>
            <a:off x="1676400" y="1066800"/>
            <a:ext cx="5172075" cy="5194300"/>
          </a:xfrm>
          <a:prstGeom prst="rect">
            <a:avLst/>
          </a:prstGeom>
          <a:noFill/>
          <a:ln>
            <a:noFill/>
          </a:ln>
        </p:spPr>
      </p:pic>
      <p:sp>
        <p:nvSpPr>
          <p:cNvPr id="944" name="Google Shape;944;p73"/>
          <p:cNvSpPr txBox="1"/>
          <p:nvPr/>
        </p:nvSpPr>
        <p:spPr>
          <a:xfrm>
            <a:off x="0" y="47625"/>
            <a:ext cx="9144000" cy="457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800">
                <a:solidFill>
                  <a:schemeClr val="dk1"/>
                </a:solidFill>
                <a:latin typeface="Calibri"/>
                <a:ea typeface="Calibri"/>
                <a:cs typeface="Calibri"/>
                <a:sym typeface="Calibri"/>
              </a:rPr>
              <a:t>Risoluzione legislativa del parlamento europeo 5 Luglio 2011</a:t>
            </a:r>
            <a:endParaRPr/>
          </a:p>
        </p:txBody>
      </p:sp>
      <p:sp>
        <p:nvSpPr>
          <p:cNvPr id="945" name="Google Shape;945;p73"/>
          <p:cNvSpPr txBox="1"/>
          <p:nvPr/>
        </p:nvSpPr>
        <p:spPr>
          <a:xfrm>
            <a:off x="0" y="609600"/>
            <a:ext cx="9144000" cy="36671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800">
                <a:solidFill>
                  <a:schemeClr val="dk1"/>
                </a:solidFill>
                <a:latin typeface="Calibri"/>
                <a:ea typeface="Calibri"/>
                <a:cs typeface="Calibri"/>
                <a:sym typeface="Calibri"/>
              </a:rPr>
              <a:t>Principali modifiche apportate alla precedente 2001/18/CE</a:t>
            </a:r>
            <a:endParaRPr/>
          </a:p>
        </p:txBody>
      </p:sp>
      <p:pic>
        <p:nvPicPr>
          <p:cNvPr id="946" name="Google Shape;946;p73"/>
          <p:cNvPicPr preferRelativeResize="0"/>
          <p:nvPr/>
        </p:nvPicPr>
        <p:blipFill rotWithShape="1">
          <a:blip r:embed="rId4">
            <a:alphaModFix/>
          </a:blip>
          <a:srcRect b="87897" l="0" r="0" t="0"/>
          <a:stretch/>
        </p:blipFill>
        <p:spPr>
          <a:xfrm>
            <a:off x="1076325" y="6184900"/>
            <a:ext cx="5791200" cy="533400"/>
          </a:xfrm>
          <a:prstGeom prst="rect">
            <a:avLst/>
          </a:prstGeom>
          <a:noFill/>
          <a:ln>
            <a:noFill/>
          </a:ln>
        </p:spPr>
      </p:pic>
      <p:cxnSp>
        <p:nvCxnSpPr>
          <p:cNvPr id="947" name="Google Shape;947;p73"/>
          <p:cNvCxnSpPr/>
          <p:nvPr/>
        </p:nvCxnSpPr>
        <p:spPr>
          <a:xfrm>
            <a:off x="2179320" y="4516120"/>
            <a:ext cx="3611880" cy="0"/>
          </a:xfrm>
          <a:prstGeom prst="straightConnector1">
            <a:avLst/>
          </a:prstGeom>
          <a:noFill/>
          <a:ln cap="flat" cmpd="sng" w="15875">
            <a:solidFill>
              <a:srgbClr val="FF0000"/>
            </a:solidFill>
            <a:prstDash val="solid"/>
            <a:round/>
            <a:headEnd len="med" w="med" type="none"/>
            <a:tailEnd len="med" w="med" type="none"/>
          </a:ln>
        </p:spPr>
      </p:cxnSp>
      <p:cxnSp>
        <p:nvCxnSpPr>
          <p:cNvPr id="948" name="Google Shape;948;p73"/>
          <p:cNvCxnSpPr/>
          <p:nvPr/>
        </p:nvCxnSpPr>
        <p:spPr>
          <a:xfrm>
            <a:off x="2179320" y="6477000"/>
            <a:ext cx="4485640" cy="0"/>
          </a:xfrm>
          <a:prstGeom prst="straightConnector1">
            <a:avLst/>
          </a:prstGeom>
          <a:noFill/>
          <a:ln cap="flat" cmpd="sng" w="15875">
            <a:solidFill>
              <a:srgbClr val="FF0000"/>
            </a:solidFill>
            <a:prstDash val="solid"/>
            <a:round/>
            <a:headEnd len="med" w="med" type="none"/>
            <a:tailEnd len="med" w="med" type="none"/>
          </a:ln>
        </p:spPr>
      </p:cxnSp>
      <p:cxnSp>
        <p:nvCxnSpPr>
          <p:cNvPr id="949" name="Google Shape;949;p73"/>
          <p:cNvCxnSpPr/>
          <p:nvPr/>
        </p:nvCxnSpPr>
        <p:spPr>
          <a:xfrm>
            <a:off x="2179320" y="6662420"/>
            <a:ext cx="2626360" cy="0"/>
          </a:xfrm>
          <a:prstGeom prst="straightConnector1">
            <a:avLst/>
          </a:prstGeom>
          <a:noFill/>
          <a:ln cap="flat" cmpd="sng" w="15875">
            <a:solidFill>
              <a:srgbClr val="FF0000"/>
            </a:solidFill>
            <a:prstDash val="solid"/>
            <a:round/>
            <a:headEnd len="med" w="med" type="none"/>
            <a:tailEnd len="med" w="med" type="none"/>
          </a:ln>
        </p:spPr>
      </p:cxn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3" name="Shape 953"/>
        <p:cNvGrpSpPr/>
        <p:nvPr/>
      </p:nvGrpSpPr>
      <p:grpSpPr>
        <a:xfrm>
          <a:off x="0" y="0"/>
          <a:ext cx="0" cy="0"/>
          <a:chOff x="0" y="0"/>
          <a:chExt cx="0" cy="0"/>
        </a:xfrm>
      </p:grpSpPr>
      <p:pic>
        <p:nvPicPr>
          <p:cNvPr id="954" name="Google Shape;954;p74"/>
          <p:cNvPicPr preferRelativeResize="0"/>
          <p:nvPr/>
        </p:nvPicPr>
        <p:blipFill rotWithShape="1">
          <a:blip r:embed="rId3">
            <a:alphaModFix/>
          </a:blip>
          <a:srcRect b="0" l="0" r="0" t="0"/>
          <a:stretch/>
        </p:blipFill>
        <p:spPr>
          <a:xfrm>
            <a:off x="216201" y="1013460"/>
            <a:ext cx="8747763" cy="1333500"/>
          </a:xfrm>
          <a:prstGeom prst="rect">
            <a:avLst/>
          </a:prstGeom>
          <a:noFill/>
          <a:ln>
            <a:noFill/>
          </a:ln>
          <a:effectLst>
            <a:outerShdw blurRad="50800" rotWithShape="0" algn="tl" dir="2700000" dist="38100">
              <a:srgbClr val="000000">
                <a:alpha val="42745"/>
              </a:srgbClr>
            </a:outerShdw>
          </a:effectLst>
        </p:spPr>
      </p:pic>
      <p:pic>
        <p:nvPicPr>
          <p:cNvPr id="955" name="Google Shape;955;p74"/>
          <p:cNvPicPr preferRelativeResize="0"/>
          <p:nvPr/>
        </p:nvPicPr>
        <p:blipFill rotWithShape="1">
          <a:blip r:embed="rId4">
            <a:alphaModFix/>
          </a:blip>
          <a:srcRect b="0" l="0" r="0" t="0"/>
          <a:stretch/>
        </p:blipFill>
        <p:spPr>
          <a:xfrm>
            <a:off x="548640" y="3606832"/>
            <a:ext cx="8046720" cy="2105049"/>
          </a:xfrm>
          <a:prstGeom prst="rect">
            <a:avLst/>
          </a:prstGeom>
          <a:noFill/>
          <a:ln>
            <a:noFill/>
          </a:ln>
          <a:effectLst>
            <a:outerShdw blurRad="50800" rotWithShape="0" algn="tl" dir="2700000" dist="38100">
              <a:srgbClr val="000000">
                <a:alpha val="42745"/>
              </a:srgbClr>
            </a:outerShdw>
          </a:effectLst>
        </p:spPr>
      </p:pic>
      <p:pic>
        <p:nvPicPr>
          <p:cNvPr id="956" name="Google Shape;956;p74"/>
          <p:cNvPicPr preferRelativeResize="0"/>
          <p:nvPr/>
        </p:nvPicPr>
        <p:blipFill rotWithShape="1">
          <a:blip r:embed="rId5">
            <a:alphaModFix/>
          </a:blip>
          <a:srcRect b="0" l="0" r="0" t="0"/>
          <a:stretch/>
        </p:blipFill>
        <p:spPr>
          <a:xfrm>
            <a:off x="6699183" y="2907062"/>
            <a:ext cx="1632017" cy="83058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pic>
        <p:nvPicPr>
          <p:cNvPr id="961" name="Google Shape;961;p75"/>
          <p:cNvPicPr preferRelativeResize="0"/>
          <p:nvPr/>
        </p:nvPicPr>
        <p:blipFill rotWithShape="1">
          <a:blip r:embed="rId3">
            <a:alphaModFix/>
          </a:blip>
          <a:srcRect b="0" l="0" r="0" t="30521"/>
          <a:stretch/>
        </p:blipFill>
        <p:spPr>
          <a:xfrm>
            <a:off x="650240" y="3342322"/>
            <a:ext cx="7849612" cy="3167811"/>
          </a:xfrm>
          <a:prstGeom prst="rect">
            <a:avLst/>
          </a:prstGeom>
          <a:noFill/>
          <a:ln>
            <a:noFill/>
          </a:ln>
          <a:effectLst>
            <a:outerShdw blurRad="50800" rotWithShape="0" algn="tl" dir="2700000" dist="38100">
              <a:srgbClr val="000000">
                <a:alpha val="42745"/>
              </a:srgbClr>
            </a:outerShdw>
          </a:effectLst>
        </p:spPr>
      </p:pic>
      <p:pic>
        <p:nvPicPr>
          <p:cNvPr id="962" name="Google Shape;962;p75"/>
          <p:cNvPicPr preferRelativeResize="0"/>
          <p:nvPr/>
        </p:nvPicPr>
        <p:blipFill rotWithShape="1">
          <a:blip r:embed="rId4">
            <a:alphaModFix/>
          </a:blip>
          <a:srcRect b="0" l="0" r="0" t="0"/>
          <a:stretch/>
        </p:blipFill>
        <p:spPr>
          <a:xfrm>
            <a:off x="558800" y="918515"/>
            <a:ext cx="8046720" cy="2105049"/>
          </a:xfrm>
          <a:prstGeom prst="rect">
            <a:avLst/>
          </a:prstGeom>
          <a:noFill/>
          <a:ln>
            <a:noFill/>
          </a:ln>
          <a:effectLst>
            <a:outerShdw blurRad="50800" rotWithShape="0" algn="tl" dir="2700000" dist="38100">
              <a:srgbClr val="000000">
                <a:alpha val="42745"/>
              </a:srgbClr>
            </a:outerShdw>
          </a:effectLst>
        </p:spPr>
      </p:pic>
      <p:pic>
        <p:nvPicPr>
          <p:cNvPr id="963" name="Google Shape;963;p75"/>
          <p:cNvPicPr preferRelativeResize="0"/>
          <p:nvPr/>
        </p:nvPicPr>
        <p:blipFill rotWithShape="1">
          <a:blip r:embed="rId5">
            <a:alphaModFix/>
          </a:blip>
          <a:srcRect b="0" l="0" r="0" t="0"/>
          <a:stretch/>
        </p:blipFill>
        <p:spPr>
          <a:xfrm>
            <a:off x="6699183" y="289865"/>
            <a:ext cx="1632017" cy="83058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pic>
        <p:nvPicPr>
          <p:cNvPr id="968" name="Google Shape;968;p76"/>
          <p:cNvPicPr preferRelativeResize="0"/>
          <p:nvPr/>
        </p:nvPicPr>
        <p:blipFill rotWithShape="1">
          <a:blip r:embed="rId3">
            <a:alphaModFix amt="31000"/>
          </a:blip>
          <a:srcRect b="0" l="0" r="0" t="0"/>
          <a:stretch/>
        </p:blipFill>
        <p:spPr>
          <a:xfrm>
            <a:off x="1143000" y="0"/>
            <a:ext cx="6858000" cy="6858000"/>
          </a:xfrm>
          <a:prstGeom prst="rect">
            <a:avLst/>
          </a:prstGeom>
          <a:noFill/>
          <a:ln>
            <a:noFill/>
          </a:ln>
        </p:spPr>
      </p:pic>
      <p:sp>
        <p:nvSpPr>
          <p:cNvPr id="969" name="Google Shape;969;p76"/>
          <p:cNvSpPr/>
          <p:nvPr/>
        </p:nvSpPr>
        <p:spPr>
          <a:xfrm>
            <a:off x="3911600" y="1127760"/>
            <a:ext cx="1209040" cy="947103"/>
          </a:xfrm>
          <a:prstGeom prst="irregularSeal1">
            <a:avLst/>
          </a:prstGeom>
          <a:solidFill>
            <a:srgbClr val="FABF8E"/>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70" name="Google Shape;970;p76"/>
          <p:cNvSpPr/>
          <p:nvPr/>
        </p:nvSpPr>
        <p:spPr>
          <a:xfrm>
            <a:off x="0" y="982663"/>
            <a:ext cx="91440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it-IT" sz="3600">
                <a:solidFill>
                  <a:srgbClr val="000000"/>
                </a:solidFill>
                <a:latin typeface="Calibri"/>
                <a:ea typeface="Calibri"/>
                <a:cs typeface="Calibri"/>
                <a:sym typeface="Calibri"/>
              </a:rPr>
              <a:t>ED ORA? ... CON LE NBT COSA SUCCEDERA’?</a:t>
            </a:r>
            <a:endParaRPr/>
          </a:p>
        </p:txBody>
      </p:sp>
      <p:sp>
        <p:nvSpPr>
          <p:cNvPr id="971" name="Google Shape;971;p76"/>
          <p:cNvSpPr txBox="1"/>
          <p:nvPr/>
        </p:nvSpPr>
        <p:spPr>
          <a:xfrm>
            <a:off x="538480" y="4968418"/>
            <a:ext cx="8138160" cy="120032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2400">
                <a:solidFill>
                  <a:schemeClr val="dk1"/>
                </a:solidFill>
                <a:latin typeface="Calibri"/>
                <a:ea typeface="Calibri"/>
                <a:cs typeface="Calibri"/>
                <a:sym typeface="Calibri"/>
              </a:rPr>
              <a:t>Le nuove tecniche biotecnologiche (Talen, ZFN, CRISPR/CAS9 ecc.) aprono nuovi scenari legislativi. Attualmente non sono normate dalla direttiva 2001/18.</a:t>
            </a:r>
            <a:endParaRPr i="1" sz="2400">
              <a:solidFill>
                <a:schemeClr val="dk1"/>
              </a:solidFill>
              <a:latin typeface="Calibri"/>
              <a:ea typeface="Calibri"/>
              <a:cs typeface="Calibri"/>
              <a:sym typeface="Calibri"/>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sp>
        <p:nvSpPr>
          <p:cNvPr id="976" name="Google Shape;976;p77"/>
          <p:cNvSpPr txBox="1"/>
          <p:nvPr/>
        </p:nvSpPr>
        <p:spPr>
          <a:xfrm>
            <a:off x="76200" y="990600"/>
            <a:ext cx="1419225"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2400">
                <a:solidFill>
                  <a:schemeClr val="dk1"/>
                </a:solidFill>
                <a:latin typeface="Calibri"/>
                <a:ea typeface="Calibri"/>
                <a:cs typeface="Calibri"/>
                <a:sym typeface="Calibri"/>
              </a:rPr>
              <a:t>Antefatto:</a:t>
            </a:r>
            <a:endParaRPr/>
          </a:p>
        </p:txBody>
      </p:sp>
      <p:sp>
        <p:nvSpPr>
          <p:cNvPr id="977" name="Google Shape;977;p77"/>
          <p:cNvSpPr txBox="1"/>
          <p:nvPr/>
        </p:nvSpPr>
        <p:spPr>
          <a:xfrm>
            <a:off x="139700" y="1571625"/>
            <a:ext cx="8839200" cy="138499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400">
                <a:solidFill>
                  <a:schemeClr val="dk1"/>
                </a:solidFill>
                <a:latin typeface="Calibri"/>
                <a:ea typeface="Calibri"/>
                <a:cs typeface="Calibri"/>
                <a:sym typeface="Calibri"/>
              </a:rPr>
              <a:t>Causa C-528/16 Associazioni ambientaliste francesi contro Primo Ministro ed il Ministro dell'Agricoltura, dell'Agroalimentare e delle Foreste della Francia:</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it-IT" sz="1400">
                <a:solidFill>
                  <a:schemeClr val="dk1"/>
                </a:solidFill>
                <a:latin typeface="Calibri"/>
                <a:ea typeface="Calibri"/>
                <a:cs typeface="Calibri"/>
                <a:sym typeface="Calibri"/>
              </a:rPr>
              <a:t>Richiesta di pronunciamento in merito al rifiuto di abrogare le disposizioni nazionali che considerano le varietà ottenute mediante genome editing equiparabili ai prodotti ottenuti tramite mutagenesi casuale e quindi ricadenti in deroga (Art.3) alla direttiva 2001/18 CE. </a:t>
            </a:r>
            <a:endParaRPr/>
          </a:p>
        </p:txBody>
      </p:sp>
      <p:sp>
        <p:nvSpPr>
          <p:cNvPr id="978" name="Google Shape;978;p77"/>
          <p:cNvSpPr/>
          <p:nvPr/>
        </p:nvSpPr>
        <p:spPr>
          <a:xfrm>
            <a:off x="0" y="-228600"/>
            <a:ext cx="91440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it-IT" sz="2800">
                <a:solidFill>
                  <a:srgbClr val="000000"/>
                </a:solidFill>
                <a:latin typeface="Calibri"/>
                <a:ea typeface="Calibri"/>
                <a:cs typeface="Calibri"/>
                <a:sym typeface="Calibri"/>
              </a:rPr>
              <a:t>Vicende recenti…</a:t>
            </a:r>
            <a:endParaRPr/>
          </a:p>
        </p:txBody>
      </p:sp>
      <p:sp>
        <p:nvSpPr>
          <p:cNvPr id="979" name="Google Shape;979;p77"/>
          <p:cNvSpPr txBox="1"/>
          <p:nvPr/>
        </p:nvSpPr>
        <p:spPr>
          <a:xfrm>
            <a:off x="139700" y="3990975"/>
            <a:ext cx="8839200" cy="196977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400">
                <a:solidFill>
                  <a:schemeClr val="dk1"/>
                </a:solidFill>
                <a:latin typeface="Calibri"/>
                <a:ea typeface="Calibri"/>
                <a:cs typeface="Calibri"/>
                <a:sym typeface="Calibri"/>
              </a:rPr>
              <a:t>1)	La Corte di Giustizia Europea aveva come primo obiettivo, quello di chiarire se l'insieme delle tecniche di mutagenesi da genome editing rientrasse in deroga esattamente come la mutagenesi casuale.</a:t>
            </a:r>
            <a:endParaRPr/>
          </a:p>
          <a:p>
            <a:pPr indent="-368300" lvl="0" marL="457200" marR="0" rtl="0" algn="just">
              <a:spcBef>
                <a:spcPts val="0"/>
              </a:spcBef>
              <a:spcAft>
                <a:spcPts val="0"/>
              </a:spcAft>
              <a:buClr>
                <a:schemeClr val="dk1"/>
              </a:buClr>
              <a:buSzPts val="1400"/>
              <a:buFont typeface="Arial"/>
              <a:buNone/>
            </a:pPr>
            <a:r>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it-IT" sz="1400">
                <a:solidFill>
                  <a:schemeClr val="dk1"/>
                </a:solidFill>
                <a:latin typeface="Calibri"/>
                <a:ea typeface="Calibri"/>
                <a:cs typeface="Calibri"/>
                <a:sym typeface="Calibri"/>
              </a:rPr>
              <a:t>La corte così risponde: “</a:t>
            </a:r>
            <a:r>
              <a:rPr b="1" lang="it-IT" sz="1400">
                <a:solidFill>
                  <a:schemeClr val="dk1"/>
                </a:solidFill>
                <a:latin typeface="Calibri"/>
                <a:ea typeface="Calibri"/>
                <a:cs typeface="Calibri"/>
                <a:sym typeface="Calibri"/>
              </a:rPr>
              <a:t>...L’articolo 3, paragrafo 1, della direttiva 2001/18, in combinato disposto con l’allegato I B, punto 1, a tale direttiva e alla luce del considerando 17 di quest’ultima, deve essere interpretato nel senso che sono esclusi dall’ambito di applicazione della direttiva in parola solo gli organismi ottenuti con tecniche o metodi di mutagenesi utilizzati convenzionalmente in varie applicazioni con una lunga tradizione di sicurezza...</a:t>
            </a:r>
            <a:r>
              <a:rPr lang="it-IT" sz="1400">
                <a:solidFill>
                  <a:schemeClr val="dk1"/>
                </a:solidFill>
                <a:latin typeface="Calibri"/>
                <a:ea typeface="Calibri"/>
                <a:cs typeface="Calibri"/>
                <a:sym typeface="Calibri"/>
              </a:rPr>
              <a:t>” </a:t>
            </a:r>
            <a:endParaRPr/>
          </a:p>
          <a:p>
            <a:pPr indent="-457200" lvl="0" marL="457200" marR="0" rtl="0" algn="just">
              <a:spcBef>
                <a:spcPts val="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p:txBody>
      </p:sp>
      <p:sp>
        <p:nvSpPr>
          <p:cNvPr id="980" name="Google Shape;980;p77"/>
          <p:cNvSpPr txBox="1"/>
          <p:nvPr/>
        </p:nvSpPr>
        <p:spPr>
          <a:xfrm>
            <a:off x="76200" y="3332480"/>
            <a:ext cx="816160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2400">
                <a:solidFill>
                  <a:schemeClr val="dk1"/>
                </a:solidFill>
                <a:latin typeface="Calibri"/>
                <a:ea typeface="Calibri"/>
                <a:cs typeface="Calibri"/>
                <a:sym typeface="Calibri"/>
              </a:rPr>
              <a:t>Sentenza della Corte di Giustizia Europea (ECJ) – 25 Luglio 2018:</a:t>
            </a:r>
            <a:endParaRPr sz="2400">
              <a:solidFill>
                <a:schemeClr val="dk1"/>
              </a:solidFill>
              <a:latin typeface="Calibri"/>
              <a:ea typeface="Calibri"/>
              <a:cs typeface="Calibri"/>
              <a:sym typeface="Calibri"/>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sp>
        <p:nvSpPr>
          <p:cNvPr id="985" name="Google Shape;985;p78"/>
          <p:cNvSpPr txBox="1"/>
          <p:nvPr/>
        </p:nvSpPr>
        <p:spPr>
          <a:xfrm>
            <a:off x="76200" y="990600"/>
            <a:ext cx="1419225"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2400">
                <a:solidFill>
                  <a:schemeClr val="dk1"/>
                </a:solidFill>
                <a:latin typeface="Calibri"/>
                <a:ea typeface="Calibri"/>
                <a:cs typeface="Calibri"/>
                <a:sym typeface="Calibri"/>
              </a:rPr>
              <a:t>Antefatto:</a:t>
            </a:r>
            <a:endParaRPr/>
          </a:p>
        </p:txBody>
      </p:sp>
      <p:sp>
        <p:nvSpPr>
          <p:cNvPr id="986" name="Google Shape;986;p78"/>
          <p:cNvSpPr txBox="1"/>
          <p:nvPr/>
        </p:nvSpPr>
        <p:spPr>
          <a:xfrm>
            <a:off x="139700" y="1571625"/>
            <a:ext cx="8839200" cy="138499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400">
                <a:solidFill>
                  <a:schemeClr val="dk1"/>
                </a:solidFill>
                <a:latin typeface="Calibri"/>
                <a:ea typeface="Calibri"/>
                <a:cs typeface="Calibri"/>
                <a:sym typeface="Calibri"/>
              </a:rPr>
              <a:t>Causa C-528/16 Associazioni ambientaliste francesi contro Primo Ministro ed il Ministro dell'Agricoltura, dell'Agroalimentare e delle Foreste della Francia:</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it-IT" sz="1400">
                <a:solidFill>
                  <a:schemeClr val="dk1"/>
                </a:solidFill>
                <a:latin typeface="Calibri"/>
                <a:ea typeface="Calibri"/>
                <a:cs typeface="Calibri"/>
                <a:sym typeface="Calibri"/>
              </a:rPr>
              <a:t>Richiesta di pronunciamento in merito al rifiuto di abrogare le disposizioni nazionali che considerano le varietà ottenute mediante genome editing equiparabili ai prodotti ottenuti tramite mutagenesi casuale e quindi ricadenti in deroga (Art.3) alla direttiva 2001/18 CE. </a:t>
            </a:r>
            <a:endParaRPr/>
          </a:p>
        </p:txBody>
      </p:sp>
      <p:sp>
        <p:nvSpPr>
          <p:cNvPr id="987" name="Google Shape;987;p78"/>
          <p:cNvSpPr/>
          <p:nvPr/>
        </p:nvSpPr>
        <p:spPr>
          <a:xfrm>
            <a:off x="0" y="-228600"/>
            <a:ext cx="91440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it-IT" sz="2800">
                <a:solidFill>
                  <a:srgbClr val="000000"/>
                </a:solidFill>
                <a:latin typeface="Calibri"/>
                <a:ea typeface="Calibri"/>
                <a:cs typeface="Calibri"/>
                <a:sym typeface="Calibri"/>
              </a:rPr>
              <a:t>Vicende recenti…</a:t>
            </a:r>
            <a:endParaRPr/>
          </a:p>
        </p:txBody>
      </p:sp>
      <p:sp>
        <p:nvSpPr>
          <p:cNvPr id="988" name="Google Shape;988;p78"/>
          <p:cNvSpPr txBox="1"/>
          <p:nvPr/>
        </p:nvSpPr>
        <p:spPr>
          <a:xfrm>
            <a:off x="139700" y="3990975"/>
            <a:ext cx="8839200" cy="203132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400">
                <a:solidFill>
                  <a:schemeClr val="dk1"/>
                </a:solidFill>
                <a:latin typeface="Calibri"/>
                <a:ea typeface="Calibri"/>
                <a:cs typeface="Calibri"/>
                <a:sym typeface="Calibri"/>
              </a:rPr>
              <a:t>2)	I giudici si pronunciano su un'altra questione pregiudiziale che chiedeva se l’articolo 3 della direttiva 2001/18, dovesse essere interpretato nel senso che esso non permette agli Stati membri di assoggettare, organismi ottenuti per mutagenesi classica, agli obblighi previsti dalla direttiva o ad altri obblighi.</a:t>
            </a:r>
            <a:endParaRPr/>
          </a:p>
          <a:p>
            <a:pPr indent="0" lvl="0" marL="0" marR="0" rtl="0" algn="just">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it-IT" sz="1400">
                <a:solidFill>
                  <a:schemeClr val="dk1"/>
                </a:solidFill>
                <a:latin typeface="Calibri"/>
                <a:ea typeface="Calibri"/>
                <a:cs typeface="Calibri"/>
                <a:sym typeface="Calibri"/>
              </a:rPr>
              <a:t>I giudici così rispondono: “</a:t>
            </a:r>
            <a:r>
              <a:rPr b="1" lang="it-IT" sz="1400">
                <a:solidFill>
                  <a:schemeClr val="dk1"/>
                </a:solidFill>
                <a:latin typeface="Calibri"/>
                <a:ea typeface="Calibri"/>
                <a:cs typeface="Calibri"/>
                <a:sym typeface="Calibri"/>
              </a:rPr>
              <a:t>L’articolo 3, paragrafo 1, della direttiva 2001/18, in combinato disposto con l’allegato I B, punto 1, a quest’ultima, nei limiti in cui esclude dall’ambito di applicazione di tale direttiva gli organismi ottenuti con tecniche o metodi di mutagenesi utilizzati convenzionalmente in varie applicazioni con una lunga tradizione di sicurezza, deve essere interpretato nel senso che esso non ha come effetto quello di privare gli Stati membri della facoltà di assoggettare siffatti organismi… agli obblighi previsti dalla direttiva in parola, o ad altri obblighi</a:t>
            </a:r>
            <a:r>
              <a:rPr lang="it-IT" sz="1400">
                <a:solidFill>
                  <a:schemeClr val="dk1"/>
                </a:solidFill>
                <a:latin typeface="Calibri"/>
                <a:ea typeface="Calibri"/>
                <a:cs typeface="Calibri"/>
                <a:sym typeface="Calibri"/>
              </a:rPr>
              <a:t>” </a:t>
            </a:r>
            <a:endParaRPr/>
          </a:p>
        </p:txBody>
      </p:sp>
      <p:sp>
        <p:nvSpPr>
          <p:cNvPr id="989" name="Google Shape;989;p78"/>
          <p:cNvSpPr txBox="1"/>
          <p:nvPr/>
        </p:nvSpPr>
        <p:spPr>
          <a:xfrm>
            <a:off x="76200" y="3332480"/>
            <a:ext cx="816160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2400">
                <a:solidFill>
                  <a:schemeClr val="dk1"/>
                </a:solidFill>
                <a:latin typeface="Calibri"/>
                <a:ea typeface="Calibri"/>
                <a:cs typeface="Calibri"/>
                <a:sym typeface="Calibri"/>
              </a:rPr>
              <a:t>Sentenza della Corte di Giustizia Europea (ECJ) – 25 Luglio 2018:</a:t>
            </a:r>
            <a:endParaRPr sz="24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i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i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2019-11-21T11:47:50Z</dcterms:created>
  <dc:creator>Asus</dc:creator>
</cp:coreProperties>
</file>