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8" r:id="rId1"/>
  </p:sldMasterIdLst>
  <p:notesMasterIdLst>
    <p:notesMasterId r:id="rId51"/>
  </p:notesMasterIdLst>
  <p:handoutMasterIdLst>
    <p:handoutMasterId r:id="rId52"/>
  </p:handoutMasterIdLst>
  <p:sldIdLst>
    <p:sldId id="278" r:id="rId2"/>
    <p:sldId id="295" r:id="rId3"/>
    <p:sldId id="296" r:id="rId4"/>
    <p:sldId id="297" r:id="rId5"/>
    <p:sldId id="305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38" r:id="rId24"/>
    <p:sldId id="317" r:id="rId25"/>
    <p:sldId id="318" r:id="rId26"/>
    <p:sldId id="323" r:id="rId27"/>
    <p:sldId id="324" r:id="rId28"/>
    <p:sldId id="325" r:id="rId29"/>
    <p:sldId id="322" r:id="rId30"/>
    <p:sldId id="319" r:id="rId31"/>
    <p:sldId id="339" r:id="rId32"/>
    <p:sldId id="326" r:id="rId33"/>
    <p:sldId id="327" r:id="rId34"/>
    <p:sldId id="332" r:id="rId35"/>
    <p:sldId id="320" r:id="rId36"/>
    <p:sldId id="328" r:id="rId37"/>
    <p:sldId id="329" r:id="rId38"/>
    <p:sldId id="330" r:id="rId39"/>
    <p:sldId id="331" r:id="rId40"/>
    <p:sldId id="321" r:id="rId41"/>
    <p:sldId id="316" r:id="rId42"/>
    <p:sldId id="340" r:id="rId43"/>
    <p:sldId id="341" r:id="rId44"/>
    <p:sldId id="333" r:id="rId45"/>
    <p:sldId id="334" r:id="rId46"/>
    <p:sldId id="335" r:id="rId47"/>
    <p:sldId id="336" r:id="rId48"/>
    <p:sldId id="337" r:id="rId49"/>
    <p:sldId id="277" r:id="rId5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1C1C"/>
    <a:srgbClr val="333333"/>
    <a:srgbClr val="000000"/>
    <a:srgbClr val="5C8A00"/>
    <a:srgbClr val="790022"/>
    <a:srgbClr val="008000"/>
    <a:srgbClr val="AAC9B6"/>
    <a:srgbClr val="822433"/>
    <a:srgbClr val="006778"/>
    <a:srgbClr val="83002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332" autoAdjust="0"/>
    <p:restoredTop sz="99638" autoAdjust="0"/>
  </p:normalViewPr>
  <p:slideViewPr>
    <p:cSldViewPr>
      <p:cViewPr>
        <p:scale>
          <a:sx n="80" d="100"/>
          <a:sy n="80" d="100"/>
        </p:scale>
        <p:origin x="-2034" y="-246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1688" y="-11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2A2715BD-E6E6-474E-9987-2DFEB76DB2F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dirty="0"/>
              <a:t>Fare clic per modificare gli stili del testo dello schema</a:t>
            </a:r>
          </a:p>
          <a:p>
            <a:pPr lvl="1"/>
            <a:r>
              <a:rPr lang="it-IT" noProof="0" dirty="0"/>
              <a:t>Secondo livello</a:t>
            </a:r>
          </a:p>
          <a:p>
            <a:pPr lvl="2"/>
            <a:r>
              <a:rPr lang="it-IT" noProof="0" dirty="0"/>
              <a:t>Terzo livello</a:t>
            </a:r>
          </a:p>
          <a:p>
            <a:pPr lvl="3"/>
            <a:r>
              <a:rPr lang="it-IT" noProof="0" dirty="0"/>
              <a:t>Quarto livello</a:t>
            </a:r>
          </a:p>
          <a:p>
            <a:pPr lvl="4"/>
            <a:r>
              <a:rPr lang="it-IT" noProof="0" dirty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72E06F6B-8961-4721-8EF3-BE25F123665F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C2960FF-19C6-4074-BC9A-031BCAAD7ABE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it-IT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BB4F74-E1B6-4336-8DD3-85F7A29D4156}" type="slidenum">
              <a:rPr lang="it-IT" altLang="it-IT"/>
              <a:pPr/>
              <a:t>49</a:t>
            </a:fld>
            <a:endParaRPr lang="it-IT" altLang="it-IT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it-IT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4406900"/>
            <a:ext cx="723508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20886" y="2708920"/>
            <a:ext cx="7307089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59632" y="1752600"/>
            <a:ext cx="356001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980728"/>
            <a:ext cx="7499176" cy="43691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87624" y="1535113"/>
            <a:ext cx="360040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7624" y="2276872"/>
            <a:ext cx="3600400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932040" y="1535113"/>
            <a:ext cx="375476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932040" y="2276872"/>
            <a:ext cx="3754760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1125538"/>
            <a:ext cx="7344048" cy="5048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221622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35896" y="1124744"/>
            <a:ext cx="5050903" cy="489654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59632" y="2361251"/>
            <a:ext cx="2205881" cy="3644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980727"/>
            <a:ext cx="5486400" cy="374684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Trascinare l'immagine su un segnaposto o fare clic sull'icona per aggiungerla</a:t>
            </a:r>
            <a:endParaRPr lang="en-GB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6563" y="980728"/>
            <a:ext cx="1889125" cy="4886672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59631" y="980728"/>
            <a:ext cx="5374531" cy="488667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34232" y="1052736"/>
            <a:ext cx="7415659" cy="5048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221848" y="1752600"/>
            <a:ext cx="3597802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7415659" cy="5048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1260029" y="1752600"/>
            <a:ext cx="7415659" cy="4114800"/>
          </a:xfrm>
        </p:spPr>
        <p:txBody>
          <a:bodyPr/>
          <a:lstStyle/>
          <a:p>
            <a:pPr lvl="0"/>
            <a:r>
              <a:rPr lang="it-IT" noProof="0"/>
              <a:t>Fare clic sull'icona per inserire una tabella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7559675" cy="504825"/>
          </a:xfrm>
        </p:spPr>
        <p:txBody>
          <a:bodyPr/>
          <a:lstStyle/>
          <a:p>
            <a:r>
              <a:rPr lang="it-IT" dirty="0"/>
              <a:t>Fare clic per modificare stile</a:t>
            </a:r>
            <a:endParaRPr lang="en-GB" dirty="0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1260029" y="1752600"/>
            <a:ext cx="7559675" cy="4114800"/>
          </a:xfrm>
        </p:spPr>
        <p:txBody>
          <a:bodyPr/>
          <a:lstStyle/>
          <a:p>
            <a:pPr lvl="0"/>
            <a:r>
              <a:rPr lang="it-IT" noProof="0"/>
              <a:t>Fare clic sull'icona per inserire un grafico</a:t>
            </a:r>
            <a:endParaRPr lang="en-GB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030" name="Rectangle 13"/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it-IT">
                <a:latin typeface="Calibri" panose="020F0502020204030204" pitchFamily="34" charset="0"/>
              </a:endParaRPr>
            </a:p>
          </p:txBody>
        </p:sp>
        <p:sp>
          <p:nvSpPr>
            <p:cNvPr id="1031" name="Rectangle 14"/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it-IT">
                <a:latin typeface="Calibri" panose="020F0502020204030204" pitchFamily="34" charset="0"/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1125538"/>
            <a:ext cx="7416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8888" y="1752600"/>
            <a:ext cx="741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pic>
        <p:nvPicPr>
          <p:cNvPr id="1029" name="Immagine 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7950" y="115888"/>
            <a:ext cx="25558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Calibri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2433"/>
        </a:buClr>
        <a:buChar char="•"/>
        <a:defRPr sz="2400">
          <a:solidFill>
            <a:srgbClr val="000000"/>
          </a:solidFill>
          <a:latin typeface="Calibri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Calibri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Calibri"/>
          <a:ea typeface="MS PGothic" panose="020B0600070205080204" pitchFamily="34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0000"/>
          </a:solidFill>
          <a:latin typeface="Calibri"/>
          <a:ea typeface="MS PGothic" panose="020B0600070205080204" pitchFamily="34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Calibri"/>
          <a:ea typeface="MS PGothic" panose="020B0600070205080204" pitchFamily="34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anco\Desktop\Seminario%20Seneca\Video\il%20KILLER%20invisibile%20negli%20alimenti%20e%20intorno%20a%20noi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anco\Desktop\Seminario%20Seneca\Video\Raccontare%20delle%20BALLE%20dicendo%20tutte%20cose%20VERE.%20Il%20caso%20DHMO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anco\Desktop\Seminario%20Seneca\Video\Captain%20America%20ita.mp4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anco\Desktop\Seminario%20Seneca\Video\Bruce%20Banner%20Gamma%20Radiation%20Exposure%20(Scene)%20Hulk%20(2003)%20Movie%20CLIP%20HD.mp4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anco\Desktop\Seminario%20Seneca\Video\Spiderman%20Clip%20ITA%20-%20Il%20Morso%20Del%20Ragno.mp4" TargetMode="Externa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 altLang="it-IT">
              <a:latin typeface="Calibri" pitchFamily="34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2759075"/>
            <a:ext cx="9145588" cy="4098925"/>
            <a:chOff x="0" y="1738"/>
            <a:chExt cx="5761" cy="2582"/>
          </a:xfrm>
        </p:grpSpPr>
        <p:pic>
          <p:nvPicPr>
            <p:cNvPr id="4102" name="Picture 15" descr="Fondin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2158"/>
              <a:ext cx="5760" cy="2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3" name="Picture 13" descr="logo +marchio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160"/>
              <a:ext cx="5761" cy="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6" descr="fascia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16" y="1738"/>
              <a:ext cx="4444" cy="422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</p:grpSp>
      <p:sp>
        <p:nvSpPr>
          <p:cNvPr id="15363" name="Titolo 2"/>
          <p:cNvSpPr>
            <a:spLocks noGrp="1"/>
          </p:cNvSpPr>
          <p:nvPr>
            <p:ph type="ctrTitle"/>
          </p:nvPr>
        </p:nvSpPr>
        <p:spPr>
          <a:xfrm>
            <a:off x="-1588" y="23726"/>
            <a:ext cx="9144001" cy="1979612"/>
          </a:xfrm>
        </p:spPr>
        <p:txBody>
          <a:bodyPr/>
          <a:lstStyle/>
          <a:p>
            <a:pPr eaLnBrk="1" hangingPunct="1">
              <a:defRPr/>
            </a:pPr>
            <a:r>
              <a:rPr lang="it-IT" b="0" dirty="0" smtClean="0">
                <a:solidFill>
                  <a:schemeClr val="bg1">
                    <a:lumMod val="75000"/>
                  </a:schemeClr>
                </a:solidFill>
              </a:rPr>
              <a:t>IIS LUCIO ANNEO SENECA </a:t>
            </a:r>
            <a:br>
              <a:rPr lang="it-IT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  <a:t>Liceo Classico - Linguistico - Scientifico </a:t>
            </a:r>
            <a:b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  <a:t>Via F. </a:t>
            </a:r>
            <a:r>
              <a:rPr lang="it-IT" sz="1800" b="0" dirty="0" err="1" smtClean="0">
                <a:solidFill>
                  <a:schemeClr val="bg1">
                    <a:lumMod val="75000"/>
                  </a:schemeClr>
                </a:solidFill>
              </a:rPr>
              <a:t>Albergotti</a:t>
            </a:r>
            <a: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  <a:t>, 35 - Roma</a:t>
            </a:r>
            <a:b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it-IT" sz="1800" b="0" dirty="0" smtClean="0">
                <a:solidFill>
                  <a:schemeClr val="bg1">
                    <a:lumMod val="75000"/>
                  </a:schemeClr>
                </a:solidFill>
              </a:rPr>
              <a:t>28 Feb. 2023</a:t>
            </a:r>
            <a:r>
              <a:rPr lang="it-IT" b="0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it-IT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it-IT" altLang="it-IT" sz="800" b="0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it-IT" altLang="it-IT" sz="800" b="0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it-IT" altLang="it-IT" sz="1600" b="0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it-IT" altLang="it-IT" sz="1600" b="0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it-IT" altLang="it-IT" sz="3600" b="0" dirty="0" smtClean="0">
                <a:solidFill>
                  <a:srgbClr val="FFFFFF"/>
                </a:solidFill>
                <a:latin typeface="Calibri" panose="020F0502020204030204" pitchFamily="34" charset="0"/>
              </a:rPr>
              <a:t>Organismi Geneticamente Modificati:</a:t>
            </a:r>
            <a:br>
              <a:rPr lang="it-IT" altLang="it-IT" sz="3600" b="0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it-IT" altLang="it-IT" sz="3600" b="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tra tecnica e società</a:t>
            </a:r>
            <a:endParaRPr lang="it-IT" altLang="it-IT" sz="3600" b="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5364" name="Sottotitolo 3"/>
          <p:cNvSpPr>
            <a:spLocks noGrp="1"/>
          </p:cNvSpPr>
          <p:nvPr>
            <p:ph type="subTitle" idx="1"/>
          </p:nvPr>
        </p:nvSpPr>
        <p:spPr>
          <a:xfrm>
            <a:off x="0" y="5170488"/>
            <a:ext cx="9144000" cy="1017587"/>
          </a:xfrm>
        </p:spPr>
        <p:txBody>
          <a:bodyPr/>
          <a:lstStyle/>
          <a:p>
            <a:pPr algn="l" eaLnBrk="1" hangingPunct="1">
              <a:defRPr/>
            </a:pPr>
            <a:r>
              <a:rPr lang="it-IT" altLang="it-IT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  Dr. Roberto Mattioli</a:t>
            </a:r>
          </a:p>
          <a:p>
            <a:pPr algn="l" eaLnBrk="1" hangingPunct="1">
              <a:defRPr/>
            </a:pPr>
            <a:r>
              <a:rPr lang="it-IT" altLang="it-IT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  e-mail: roberto.mattioli@uniroma1.it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2" name="Picture 6" descr="http://biochimica.bio.uniroma1.it/DSB/Dipartimen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92" y="1928802"/>
            <a:ext cx="5715000" cy="3429001"/>
          </a:xfrm>
          <a:prstGeom prst="rect">
            <a:avLst/>
          </a:prstGeom>
          <a:noFill/>
        </p:spPr>
      </p:pic>
      <p:pic>
        <p:nvPicPr>
          <p:cNvPr id="4104" name="Picture 8" descr="Dove siamo | Dipartimento di Matematica Guido Castelnuov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1518" y="1928803"/>
            <a:ext cx="3240022" cy="3429024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Dove siamo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6108999" y="2786058"/>
            <a:ext cx="500066" cy="500066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2" name="Connettore 1 11"/>
          <p:cNvCxnSpPr>
            <a:stCxn id="10" idx="0"/>
          </p:cNvCxnSpPr>
          <p:nvPr/>
        </p:nvCxnSpPr>
        <p:spPr bwMode="auto">
          <a:xfrm rot="16200000" flipV="1">
            <a:off x="5935181" y="2362206"/>
            <a:ext cx="642942" cy="204761"/>
          </a:xfrm>
          <a:prstGeom prst="line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" name="CasellaDiTesto 13"/>
          <p:cNvSpPr txBox="1"/>
          <p:nvPr/>
        </p:nvSpPr>
        <p:spPr>
          <a:xfrm>
            <a:off x="5797079" y="1928802"/>
            <a:ext cx="20553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Dip. di Scienze Biochimiche “A. Rossi Fanelli”</a:t>
            </a:r>
            <a:endParaRPr lang="it-IT" sz="80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polyphenol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473" y="2285992"/>
            <a:ext cx="7265245" cy="37741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Di cosa ci occupiamo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2844" y="1571612"/>
            <a:ext cx="885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dirty="0" smtClean="0">
                <a:solidFill>
                  <a:schemeClr val="tx1"/>
                </a:solidFill>
                <a:latin typeface="+mn-lt"/>
              </a:rPr>
              <a:t>Studiamo il ruolo di diverse molecole </a:t>
            </a:r>
            <a:r>
              <a:rPr lang="it-IT" sz="1800" b="1" dirty="0" smtClean="0">
                <a:solidFill>
                  <a:schemeClr val="tx1"/>
                </a:solidFill>
                <a:latin typeface="+mn-lt"/>
              </a:rPr>
              <a:t>bioattive</a:t>
            </a:r>
            <a:r>
              <a:rPr lang="it-IT" sz="1800" dirty="0" smtClean="0">
                <a:solidFill>
                  <a:schemeClr val="tx1"/>
                </a:solidFill>
                <a:latin typeface="+mn-lt"/>
              </a:rPr>
              <a:t>, come i polifenoli, contenuti in frutta, verdura e alcuni alimenti, nei confronti di malattie degenerative e neurodegenerative (Alzheimer)</a:t>
            </a:r>
            <a:endParaRPr lang="it-IT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0" y="2428868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Prima di entrare nel vivo dell’argomento, facciamo una premessa importante che vale non solo per l’argomento in questione ma anche per molti altri …</a:t>
            </a:r>
            <a:endParaRPr lang="it-IT" sz="280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643050"/>
            <a:ext cx="4500594" cy="1399493"/>
          </a:xfrm>
          <a:prstGeom prst="rect">
            <a:avLst/>
          </a:prstGeom>
        </p:spPr>
      </p:pic>
      <p:grpSp>
        <p:nvGrpSpPr>
          <p:cNvPr id="20" name="Gruppo 19"/>
          <p:cNvGrpSpPr/>
          <p:nvPr/>
        </p:nvGrpSpPr>
        <p:grpSpPr>
          <a:xfrm>
            <a:off x="4124713" y="1643049"/>
            <a:ext cx="4376377" cy="4285093"/>
            <a:chOff x="3624840" y="1503342"/>
            <a:chExt cx="4636778" cy="4540063"/>
          </a:xfrm>
        </p:grpSpPr>
        <p:pic>
          <p:nvPicPr>
            <p:cNvPr id="14" name="Immagine 13" descr="9788861904347_0_0_788_75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0003205">
              <a:off x="6536622" y="1503342"/>
              <a:ext cx="1547965" cy="2439592"/>
            </a:xfrm>
            <a:prstGeom prst="rect">
              <a:avLst/>
            </a:prstGeom>
          </p:spPr>
        </p:pic>
        <p:pic>
          <p:nvPicPr>
            <p:cNvPr id="15" name="Immagine 14" descr="3_ogm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05574">
              <a:off x="6670985" y="3603813"/>
              <a:ext cx="1590633" cy="2439592"/>
            </a:xfrm>
            <a:prstGeom prst="rect">
              <a:avLst/>
            </a:prstGeom>
          </p:spPr>
        </p:pic>
        <p:pic>
          <p:nvPicPr>
            <p:cNvPr id="16" name="Immagine 15" descr="le-bugie-nel-carrello_bressanini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824883">
              <a:off x="3624840" y="3438666"/>
              <a:ext cx="1577846" cy="2439592"/>
            </a:xfrm>
            <a:prstGeom prst="rect">
              <a:avLst/>
            </a:prstGeom>
          </p:spPr>
        </p:pic>
        <p:pic>
          <p:nvPicPr>
            <p:cNvPr id="17" name="Immagine 16" descr="6089362_394696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69346">
              <a:off x="5223525" y="2407106"/>
              <a:ext cx="1563779" cy="2439592"/>
            </a:xfrm>
            <a:prstGeom prst="rect">
              <a:avLst/>
            </a:prstGeom>
          </p:spPr>
        </p:pic>
      </p:grpSp>
      <p:pic>
        <p:nvPicPr>
          <p:cNvPr id="11" name="Immagine 10" descr="Dario_bressanini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649" y="2561111"/>
            <a:ext cx="506416" cy="571504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Ci facciamo aiutare da due video realizzati dal Prof. Dario Bressanini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57158" y="3786190"/>
            <a:ext cx="313970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chemeClr val="tx1"/>
                </a:solidFill>
                <a:latin typeface="+mn-lt"/>
              </a:rPr>
              <a:t>Istituzione</a:t>
            </a:r>
          </a:p>
          <a:p>
            <a:r>
              <a:rPr lang="it-IT" sz="1200" dirty="0" smtClean="0">
                <a:solidFill>
                  <a:schemeClr val="tx1"/>
                </a:solidFill>
                <a:latin typeface="+mn-lt"/>
              </a:rPr>
              <a:t>Università degli Studi dell'Insubria</a:t>
            </a:r>
          </a:p>
          <a:p>
            <a:r>
              <a:rPr lang="it-IT" sz="1200" dirty="0" smtClean="0">
                <a:solidFill>
                  <a:schemeClr val="tx1"/>
                </a:solidFill>
                <a:latin typeface="+mn-lt"/>
              </a:rPr>
              <a:t>Centro di Ricerca "Centro di Calcolo Scientifico“</a:t>
            </a:r>
          </a:p>
          <a:p>
            <a:endParaRPr lang="it-IT" sz="1200" dirty="0" smtClean="0">
              <a:solidFill>
                <a:schemeClr val="tx1"/>
              </a:solidFill>
              <a:latin typeface="+mn-lt"/>
            </a:endParaRPr>
          </a:p>
          <a:p>
            <a:r>
              <a:rPr lang="it-IT" sz="1400" b="1" dirty="0" smtClean="0">
                <a:solidFill>
                  <a:schemeClr val="tx1"/>
                </a:solidFill>
                <a:latin typeface="+mn-lt"/>
              </a:rPr>
              <a:t>Skills:</a:t>
            </a:r>
          </a:p>
          <a:p>
            <a:pPr>
              <a:buFont typeface="Arial"/>
              <a:buChar char="•"/>
            </a:pPr>
            <a:r>
              <a:rPr lang="it-IT" sz="1200" dirty="0" smtClean="0">
                <a:solidFill>
                  <a:schemeClr val="tx1"/>
                </a:solidFill>
                <a:latin typeface="+mn-lt"/>
              </a:rPr>
              <a:t> Quantum Monte Carlo</a:t>
            </a:r>
          </a:p>
          <a:p>
            <a:pPr>
              <a:buFont typeface="Arial"/>
              <a:buChar char="•"/>
            </a:pPr>
            <a:r>
              <a:rPr lang="it-IT" sz="1200" dirty="0" smtClean="0">
                <a:solidFill>
                  <a:schemeClr val="tx1"/>
                </a:solidFill>
                <a:latin typeface="+mn-lt"/>
              </a:rPr>
              <a:t> Physical Chemistry</a:t>
            </a:r>
          </a:p>
          <a:p>
            <a:pPr>
              <a:buFont typeface="Arial"/>
              <a:buChar char="•"/>
            </a:pPr>
            <a:r>
              <a:rPr lang="it-IT" sz="1200" dirty="0" smtClean="0">
                <a:solidFill>
                  <a:schemeClr val="tx1"/>
                </a:solidFill>
                <a:latin typeface="+mn-lt"/>
              </a:rPr>
              <a:t> Electronic Structure</a:t>
            </a:r>
          </a:p>
          <a:p>
            <a:endParaRPr lang="it-IT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l KILLER invisibile negli alimenti e intorno a noi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3407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" name="Raccontare delle BALLE dicendo tutte cose VERE. Il caso DHM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35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89679" y="756888"/>
            <a:ext cx="4786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C000"/>
                </a:solidFill>
              </a:rPr>
              <a:t>Organismi Geneticamente Modificati: tra tecnica e società</a:t>
            </a:r>
            <a:endParaRPr lang="it-IT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Partiamo dal nome: cosa significa </a:t>
            </a:r>
            <a:r>
              <a:rPr lang="it-IT" sz="2000" dirty="0" smtClean="0">
                <a:solidFill>
                  <a:schemeClr val="tx1"/>
                </a:solidFill>
              </a:rPr>
              <a:t>O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rganismo </a:t>
            </a:r>
            <a:r>
              <a:rPr lang="it-IT" sz="2000" dirty="0" smtClean="0">
                <a:solidFill>
                  <a:schemeClr val="tx1"/>
                </a:solidFill>
              </a:rPr>
              <a:t>G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eneticamente </a:t>
            </a:r>
            <a:r>
              <a:rPr lang="it-IT" sz="2000" dirty="0" smtClean="0">
                <a:solidFill>
                  <a:schemeClr val="tx1"/>
                </a:solidFill>
              </a:rPr>
              <a:t>M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odificato?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5" name="Picture 24" descr="D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89" t="5933" r="36180" b="6197"/>
          <a:stretch>
            <a:fillRect/>
          </a:stretch>
        </p:blipFill>
        <p:spPr bwMode="auto">
          <a:xfrm>
            <a:off x="3687723" y="1643050"/>
            <a:ext cx="1741886" cy="419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BAS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161"/>
          <a:stretch>
            <a:fillRect/>
          </a:stretch>
        </p:blipFill>
        <p:spPr bwMode="auto">
          <a:xfrm>
            <a:off x="6544717" y="1674949"/>
            <a:ext cx="1372235" cy="408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6937536" y="2509032"/>
            <a:ext cx="636094" cy="18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200">
                <a:latin typeface="Times New Roman" charset="0"/>
                <a:cs typeface="Times New Roman" charset="0"/>
              </a:rPr>
              <a:t>Guanina (G)</a:t>
            </a: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6937536" y="3609559"/>
            <a:ext cx="636094" cy="18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200">
                <a:latin typeface="Times New Roman" charset="0"/>
                <a:cs typeface="Times New Roman" charset="0"/>
              </a:rPr>
              <a:t>Adenina (A)</a:t>
            </a: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6948067" y="4665854"/>
            <a:ext cx="625562" cy="18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200">
                <a:latin typeface="Times New Roman" charset="0"/>
                <a:cs typeface="Times New Roman" charset="0"/>
              </a:rPr>
              <a:t>Citosina (C)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7001778" y="5577869"/>
            <a:ext cx="571852" cy="18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200">
                <a:latin typeface="Times New Roman" charset="0"/>
                <a:cs typeface="Times New Roman" charset="0"/>
              </a:rPr>
              <a:t>Timina (T)</a:t>
            </a:r>
          </a:p>
        </p:txBody>
      </p:sp>
      <p:sp>
        <p:nvSpPr>
          <p:cNvPr id="23" name="Oval 21"/>
          <p:cNvSpPr/>
          <p:nvPr/>
        </p:nvSpPr>
        <p:spPr>
          <a:xfrm>
            <a:off x="4891457" y="4373830"/>
            <a:ext cx="331737" cy="3317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24" name="Straight Connector 25"/>
          <p:cNvCxnSpPr/>
          <p:nvPr/>
        </p:nvCxnSpPr>
        <p:spPr>
          <a:xfrm>
            <a:off x="5223195" y="4594989"/>
            <a:ext cx="284347" cy="11058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6"/>
          <p:cNvSpPr/>
          <p:nvPr/>
        </p:nvSpPr>
        <p:spPr>
          <a:xfrm rot="16200000">
            <a:off x="4268001" y="2972107"/>
            <a:ext cx="379129" cy="37912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26" name="Straight Connector 28"/>
          <p:cNvCxnSpPr/>
          <p:nvPr/>
        </p:nvCxnSpPr>
        <p:spPr>
          <a:xfrm>
            <a:off x="4647130" y="3214328"/>
            <a:ext cx="719291" cy="29277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9"/>
          <p:cNvSpPr txBox="1">
            <a:spLocks noChangeArrowheads="1"/>
          </p:cNvSpPr>
          <p:nvPr/>
        </p:nvSpPr>
        <p:spPr bwMode="auto">
          <a:xfrm>
            <a:off x="5507541" y="4595497"/>
            <a:ext cx="431786" cy="16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 dirty="0">
                <a:latin typeface="Times New Roman" charset="0"/>
                <a:cs typeface="Times New Roman" charset="0"/>
              </a:rPr>
              <a:t>zucchero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5366421" y="3432669"/>
            <a:ext cx="538153" cy="16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 dirty="0">
                <a:latin typeface="Times New Roman" charset="0"/>
                <a:cs typeface="Times New Roman" charset="0"/>
              </a:rPr>
              <a:t>base azotata</a:t>
            </a:r>
          </a:p>
        </p:txBody>
      </p:sp>
      <p:sp>
        <p:nvSpPr>
          <p:cNvPr id="29" name="Oval 31"/>
          <p:cNvSpPr/>
          <p:nvPr/>
        </p:nvSpPr>
        <p:spPr>
          <a:xfrm rot="16200000">
            <a:off x="4703998" y="5129982"/>
            <a:ext cx="521302" cy="90043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30" name="Straight Connector 32"/>
          <p:cNvCxnSpPr/>
          <p:nvPr/>
        </p:nvCxnSpPr>
        <p:spPr>
          <a:xfrm flipV="1">
            <a:off x="5404334" y="5244774"/>
            <a:ext cx="265390" cy="2632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3"/>
          <p:cNvSpPr txBox="1">
            <a:spLocks noChangeArrowheads="1"/>
          </p:cNvSpPr>
          <p:nvPr/>
        </p:nvSpPr>
        <p:spPr bwMode="auto">
          <a:xfrm>
            <a:off x="5665512" y="5106545"/>
            <a:ext cx="478124" cy="16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 dirty="0">
                <a:latin typeface="Times New Roman" charset="0"/>
                <a:cs typeface="Times New Roman" charset="0"/>
              </a:rPr>
              <a:t>nucleotide</a:t>
            </a:r>
          </a:p>
        </p:txBody>
      </p:sp>
      <p:sp>
        <p:nvSpPr>
          <p:cNvPr id="32" name="Oval 27"/>
          <p:cNvSpPr/>
          <p:nvPr/>
        </p:nvSpPr>
        <p:spPr>
          <a:xfrm rot="16200000">
            <a:off x="8509868" y="3642206"/>
            <a:ext cx="94782" cy="947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3" name="Oval 34"/>
          <p:cNvSpPr/>
          <p:nvPr/>
        </p:nvSpPr>
        <p:spPr>
          <a:xfrm rot="16200000">
            <a:off x="8509868" y="4068726"/>
            <a:ext cx="94782" cy="9478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4" name="Oval 35"/>
          <p:cNvSpPr/>
          <p:nvPr/>
        </p:nvSpPr>
        <p:spPr>
          <a:xfrm rot="16200000">
            <a:off x="8509868" y="4507883"/>
            <a:ext cx="94782" cy="94782"/>
          </a:xfrm>
          <a:prstGeom prst="ellipse">
            <a:avLst/>
          </a:prstGeom>
          <a:solidFill>
            <a:srgbClr val="2E2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5" name="Oval 36"/>
          <p:cNvSpPr/>
          <p:nvPr/>
        </p:nvSpPr>
        <p:spPr>
          <a:xfrm rot="16200000">
            <a:off x="8509868" y="4953360"/>
            <a:ext cx="94782" cy="9478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6" name="Oval 37"/>
          <p:cNvSpPr/>
          <p:nvPr/>
        </p:nvSpPr>
        <p:spPr>
          <a:xfrm rot="16200000">
            <a:off x="8509868" y="5395677"/>
            <a:ext cx="94782" cy="9478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7" name="TextBox 38"/>
          <p:cNvSpPr txBox="1">
            <a:spLocks noChangeArrowheads="1"/>
          </p:cNvSpPr>
          <p:nvPr/>
        </p:nvSpPr>
        <p:spPr bwMode="auto">
          <a:xfrm>
            <a:off x="8346631" y="3820186"/>
            <a:ext cx="440211" cy="16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>
                <a:latin typeface="Times New Roman" charset="0"/>
                <a:cs typeface="Times New Roman" charset="0"/>
              </a:rPr>
              <a:t>Carbonio</a:t>
            </a:r>
          </a:p>
        </p:txBody>
      </p:sp>
      <p:sp>
        <p:nvSpPr>
          <p:cNvPr id="38" name="TextBox 39"/>
          <p:cNvSpPr txBox="1">
            <a:spLocks noChangeArrowheads="1"/>
          </p:cNvSpPr>
          <p:nvPr/>
        </p:nvSpPr>
        <p:spPr bwMode="auto">
          <a:xfrm>
            <a:off x="8346631" y="4249865"/>
            <a:ext cx="431786" cy="16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>
                <a:latin typeface="Times New Roman" charset="0"/>
                <a:cs typeface="Times New Roman" charset="0"/>
              </a:rPr>
              <a:t>Idrogeno</a:t>
            </a: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8398235" y="4628994"/>
            <a:ext cx="330685" cy="16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>
                <a:latin typeface="Times New Roman" charset="0"/>
                <a:cs typeface="Times New Roman" charset="0"/>
              </a:rPr>
              <a:t>Azoto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8343472" y="5140818"/>
            <a:ext cx="440211" cy="16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>
                <a:latin typeface="Times New Roman" charset="0"/>
                <a:cs typeface="Times New Roman" charset="0"/>
              </a:rPr>
              <a:t>Ossigeno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369800" y="5551541"/>
            <a:ext cx="387554" cy="16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000">
                <a:latin typeface="Times New Roman" charset="0"/>
                <a:cs typeface="Times New Roman" charset="0"/>
              </a:rPr>
              <a:t>Fosforo</a:t>
            </a:r>
          </a:p>
        </p:txBody>
      </p:sp>
      <p:cxnSp>
        <p:nvCxnSpPr>
          <p:cNvPr id="42" name="Straight Connector 43"/>
          <p:cNvCxnSpPr/>
          <p:nvPr/>
        </p:nvCxnSpPr>
        <p:spPr>
          <a:xfrm>
            <a:off x="4531285" y="1948459"/>
            <a:ext cx="691910" cy="58343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7"/>
          <p:cNvSpPr txBox="1">
            <a:spLocks noChangeArrowheads="1"/>
          </p:cNvSpPr>
          <p:nvPr/>
        </p:nvSpPr>
        <p:spPr bwMode="auto">
          <a:xfrm>
            <a:off x="5356057" y="2400254"/>
            <a:ext cx="558162" cy="26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000" dirty="0">
                <a:latin typeface="Times New Roman" charset="0"/>
                <a:cs typeface="Times New Roman" charset="0"/>
              </a:rPr>
              <a:t>interazione</a:t>
            </a:r>
          </a:p>
          <a:p>
            <a:pPr algn="ctr" eaLnBrk="1" hangingPunct="1"/>
            <a:r>
              <a:rPr lang="it-IT" sz="1000" dirty="0">
                <a:latin typeface="Times New Roman" charset="0"/>
                <a:cs typeface="Times New Roman" charset="0"/>
              </a:rPr>
              <a:t>elettrostatica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182383" y="2050412"/>
            <a:ext cx="338948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Organismo Geneticamente Modificato o OGM è un organismo modificato dal punto di vista genetico. Le modifiche interessano cioè il suo patrimonio genetico, il suo DNA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Esattamente con un progetto di architettura o di ingegneria, descrive come una casa o un ponte dovrà essere costruito, così il DNA, che è il progetto della vita, specifica quali caratteristiche un essere vivente dovrà avere</a:t>
            </a:r>
            <a:endParaRPr lang="it-IT" sz="14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Il DNA: il progetto della vita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82383" y="2050412"/>
            <a:ext cx="33894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Dunque possiamo rappresentare il DNA come una lunga sequenza di lettere apparentemente casuale. All’interno di questo codice, gli scienziati riescono a leggere le caratteristiche degli organismi viventi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Nell’immagine a destra è rappresentato il codice di un singolo gene. Se dovessimo rappresentare l’intero genoma umano (3 miliardi di lettere), servirebbero circa 2 milioni di queste diapositive</a:t>
            </a:r>
            <a:endParaRPr lang="it-IT" sz="14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714744" y="2000240"/>
          <a:ext cx="5270944" cy="3929090"/>
        </p:xfrm>
        <a:graphic>
          <a:graphicData uri="http://schemas.openxmlformats.org/presentationml/2006/ole">
            <p:oleObj spid="_x0000_s1026" name="Image" r:id="rId3" imgW="7212698" imgH="5384127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ublish Your Own Book"/>
          <p:cNvPicPr>
            <a:picLocks noChangeAspect="1" noChangeArrowheads="1"/>
          </p:cNvPicPr>
          <p:nvPr/>
        </p:nvPicPr>
        <p:blipFill>
          <a:blip r:embed="rId2"/>
          <a:srcRect l="3749" t="3650"/>
          <a:stretch>
            <a:fillRect/>
          </a:stretch>
        </p:blipFill>
        <p:spPr bwMode="auto">
          <a:xfrm>
            <a:off x="142852" y="2285992"/>
            <a:ext cx="5500718" cy="3771900"/>
          </a:xfrm>
          <a:prstGeom prst="rect">
            <a:avLst/>
          </a:prstGeom>
          <a:noFill/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Che succede se una o più lettere di questo codice vengono cambiate?</a:t>
            </a:r>
            <a:endParaRPr lang="it-IT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CasellaDiTesto 105"/>
          <p:cNvSpPr txBox="1">
            <a:spLocks noChangeArrowheads="1"/>
          </p:cNvSpPr>
          <p:nvPr/>
        </p:nvSpPr>
        <p:spPr bwMode="auto">
          <a:xfrm>
            <a:off x="3047635" y="4765056"/>
            <a:ext cx="2453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latin typeface="+mn-lt"/>
              </a:rPr>
              <a:t>THE FAC ATA TET HER AT</a:t>
            </a:r>
          </a:p>
        </p:txBody>
      </p:sp>
      <p:sp>
        <p:nvSpPr>
          <p:cNvPr id="19" name="CasellaDiTesto 9"/>
          <p:cNvSpPr txBox="1">
            <a:spLocks noChangeArrowheads="1"/>
          </p:cNvSpPr>
          <p:nvPr/>
        </p:nvSpPr>
        <p:spPr bwMode="auto">
          <a:xfrm>
            <a:off x="5957895" y="3254225"/>
            <a:ext cx="2899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latin typeface="+mn-lt"/>
              </a:rPr>
              <a:t>THE FAT CAT ATE THE RAT</a:t>
            </a:r>
          </a:p>
          <a:p>
            <a:pPr algn="ctr" eaLnBrk="1" hangingPunct="1"/>
            <a:r>
              <a:rPr lang="it-IT" sz="1800" dirty="0">
                <a:latin typeface="+mn-lt"/>
              </a:rPr>
              <a:t>Il gatto grasso mangiò il ratto</a:t>
            </a:r>
          </a:p>
        </p:txBody>
      </p:sp>
      <p:sp>
        <p:nvSpPr>
          <p:cNvPr id="20" name="CasellaDiTesto 10"/>
          <p:cNvSpPr txBox="1">
            <a:spLocks noChangeArrowheads="1"/>
          </p:cNvSpPr>
          <p:nvPr/>
        </p:nvSpPr>
        <p:spPr bwMode="auto">
          <a:xfrm>
            <a:off x="5715008" y="4770081"/>
            <a:ext cx="33796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latin typeface="+mn-lt"/>
              </a:rPr>
              <a:t>THE FAT CAT ATE THE BAT</a:t>
            </a:r>
          </a:p>
          <a:p>
            <a:pPr algn="ctr" eaLnBrk="1" hangingPunct="1"/>
            <a:r>
              <a:rPr lang="it-IT" sz="1800" dirty="0">
                <a:latin typeface="+mn-lt"/>
              </a:rPr>
              <a:t>Il gatto grasso mangiò il pipistrello</a:t>
            </a:r>
          </a:p>
        </p:txBody>
      </p:sp>
      <p:sp>
        <p:nvSpPr>
          <p:cNvPr id="21" name="Saetta 20"/>
          <p:cNvSpPr/>
          <p:nvPr/>
        </p:nvSpPr>
        <p:spPr>
          <a:xfrm rot="2674719">
            <a:off x="8219836" y="2598974"/>
            <a:ext cx="341312" cy="681038"/>
          </a:xfrm>
          <a:prstGeom prst="lightningBol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800"/>
          </a:p>
        </p:txBody>
      </p:sp>
      <p:sp>
        <p:nvSpPr>
          <p:cNvPr id="22" name="Freccia giù 12"/>
          <p:cNvSpPr/>
          <p:nvPr/>
        </p:nvSpPr>
        <p:spPr>
          <a:xfrm>
            <a:off x="7143768" y="3916214"/>
            <a:ext cx="520700" cy="860425"/>
          </a:xfrm>
          <a:prstGeom prst="down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800"/>
          </a:p>
        </p:txBody>
      </p:sp>
      <p:sp>
        <p:nvSpPr>
          <p:cNvPr id="25" name="Freccia giù 12"/>
          <p:cNvSpPr/>
          <p:nvPr/>
        </p:nvSpPr>
        <p:spPr>
          <a:xfrm>
            <a:off x="3997595" y="3918433"/>
            <a:ext cx="520700" cy="860425"/>
          </a:xfrm>
          <a:prstGeom prst="down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800"/>
          </a:p>
        </p:txBody>
      </p:sp>
      <p:sp>
        <p:nvSpPr>
          <p:cNvPr id="26" name="CasellaDiTesto 9"/>
          <p:cNvSpPr txBox="1">
            <a:spLocks noChangeArrowheads="1"/>
          </p:cNvSpPr>
          <p:nvPr/>
        </p:nvSpPr>
        <p:spPr bwMode="auto">
          <a:xfrm>
            <a:off x="2815048" y="3256445"/>
            <a:ext cx="2899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latin typeface="+mn-lt"/>
              </a:rPr>
              <a:t>THE FAT CAT ATE THE RAT</a:t>
            </a:r>
          </a:p>
          <a:p>
            <a:pPr algn="ctr" eaLnBrk="1" hangingPunct="1"/>
            <a:r>
              <a:rPr lang="it-IT" sz="1800" dirty="0">
                <a:latin typeface="+mn-lt"/>
              </a:rPr>
              <a:t>Il gatto grasso mangiò il ratto</a:t>
            </a:r>
          </a:p>
        </p:txBody>
      </p:sp>
      <p:sp>
        <p:nvSpPr>
          <p:cNvPr id="27" name="Saetta 26"/>
          <p:cNvSpPr/>
          <p:nvPr/>
        </p:nvSpPr>
        <p:spPr>
          <a:xfrm rot="2674719">
            <a:off x="3719243" y="2601194"/>
            <a:ext cx="341312" cy="681038"/>
          </a:xfrm>
          <a:prstGeom prst="lightningBol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800"/>
          </a:p>
        </p:txBody>
      </p:sp>
      <p:cxnSp>
        <p:nvCxnSpPr>
          <p:cNvPr id="30" name="Connettore 1 29"/>
          <p:cNvCxnSpPr/>
          <p:nvPr/>
        </p:nvCxnSpPr>
        <p:spPr bwMode="auto">
          <a:xfrm rot="5400000">
            <a:off x="4167281" y="4176489"/>
            <a:ext cx="3132000" cy="1588"/>
          </a:xfrm>
          <a:prstGeom prst="line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" name="CasellaDiTesto 30"/>
          <p:cNvSpPr txBox="1"/>
          <p:nvPr/>
        </p:nvSpPr>
        <p:spPr>
          <a:xfrm>
            <a:off x="182383" y="1428736"/>
            <a:ext cx="8747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Immaginando il DNA come un libro, con parole, frasi, paragrafi e capitoli, cambiare una o più lettere può cambiare il significato di una parola o di una frase. In alcuni casi, queste modifiche possono interessare interi paragrafi o addirittura capitoli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0" y="235743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Questi cambiamenti avvengono continuamente e possono essere spontanei o indotti da molecole e agenti fisici</a:t>
            </a:r>
          </a:p>
          <a:p>
            <a:pPr algn="ctr"/>
            <a:endParaRPr lang="it-IT" sz="2800" dirty="0" smtClean="0">
              <a:solidFill>
                <a:schemeClr val="bg2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it-IT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Ma quanto dobbiamo temere questi cambiamenti?</a:t>
            </a:r>
            <a:endParaRPr lang="it-IT" sz="280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Ciò che non si conosce, lascia sempre un senso di timore e diffidenza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010" y="1571612"/>
            <a:ext cx="2829510" cy="435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aptain America it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43240" y="1571612"/>
            <a:ext cx="5810291" cy="4357718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2471392" y="560403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latin typeface="+mn-lt"/>
              </a:rPr>
              <a:t>1941</a:t>
            </a:r>
            <a:endParaRPr lang="it-IT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84"/>
          <a:stretch>
            <a:fillRect/>
          </a:stretch>
        </p:blipFill>
        <p:spPr bwMode="auto">
          <a:xfrm>
            <a:off x="191026" y="1574862"/>
            <a:ext cx="2844000" cy="435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Ciò che non si conosce, lascia sempre un senso di timore e diffidenza</a:t>
            </a:r>
          </a:p>
        </p:txBody>
      </p:sp>
      <p:pic>
        <p:nvPicPr>
          <p:cNvPr id="23" name="Bruce Banner Gamma Radiation Exposure (Scene) Hulk (2003) Movie CLIP H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43239" y="1571612"/>
            <a:ext cx="5810291" cy="4357718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2471392" y="560403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latin typeface="+mn-lt"/>
              </a:rPr>
              <a:t>1952</a:t>
            </a:r>
            <a:endParaRPr lang="it-IT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404" y="1571612"/>
            <a:ext cx="2852602" cy="435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Ciò che non si conosce, lascia sempre un senso di timore e diffidenza</a:t>
            </a:r>
          </a:p>
        </p:txBody>
      </p:sp>
      <p:pic>
        <p:nvPicPr>
          <p:cNvPr id="25" name="Spiderman Clip ITA - Il Morso Del Ragn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43239" y="1571612"/>
            <a:ext cx="5810291" cy="4357718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471392" y="560403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latin typeface="+mn-lt"/>
              </a:rPr>
              <a:t>1962</a:t>
            </a:r>
            <a:endParaRPr lang="it-IT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Scegliete, mettendo una </a:t>
            </a:r>
            <a:r>
              <a:rPr lang="it-IT" sz="2000" dirty="0" smtClean="0">
                <a:solidFill>
                  <a:schemeClr val="tx1"/>
                </a:solidFill>
              </a:rPr>
              <a:t>x 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nei riquadri, quale prodotto comprereste al mercato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7885" b="30583"/>
          <a:stretch>
            <a:fillRect/>
          </a:stretch>
        </p:blipFill>
        <p:spPr>
          <a:xfrm>
            <a:off x="357158" y="1738444"/>
            <a:ext cx="3929090" cy="340506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15" t="24758"/>
          <a:stretch>
            <a:fillRect/>
          </a:stretch>
        </p:blipFill>
        <p:spPr>
          <a:xfrm>
            <a:off x="4857752" y="1500174"/>
            <a:ext cx="3610156" cy="3690796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 bwMode="auto">
          <a:xfrm>
            <a:off x="642910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ettangolo 15"/>
          <p:cNvSpPr/>
          <p:nvPr/>
        </p:nvSpPr>
        <p:spPr bwMode="auto">
          <a:xfrm>
            <a:off x="5000628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42910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000628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Carrots_PNG_Pic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1790">
            <a:off x="444767" y="1539560"/>
            <a:ext cx="4331677" cy="2650955"/>
          </a:xfrm>
          <a:prstGeom prst="rect">
            <a:avLst/>
          </a:prstGeom>
        </p:spPr>
      </p:pic>
      <p:pic>
        <p:nvPicPr>
          <p:cNvPr id="15" name="Immagine 14" descr="im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9106">
            <a:off x="4454785" y="2384179"/>
            <a:ext cx="4165986" cy="1475454"/>
          </a:xfrm>
          <a:prstGeom prst="rect">
            <a:avLst/>
          </a:prstGeom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Scegliete, mettendo una </a:t>
            </a:r>
            <a:r>
              <a:rPr lang="it-IT" sz="2000" dirty="0" smtClean="0">
                <a:solidFill>
                  <a:schemeClr val="tx1"/>
                </a:solidFill>
              </a:rPr>
              <a:t>x 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nei riquadri, quale prodotto comprereste al mercato</a:t>
            </a:r>
          </a:p>
        </p:txBody>
      </p:sp>
      <p:sp>
        <p:nvSpPr>
          <p:cNvPr id="18" name="Rettangolo 17"/>
          <p:cNvSpPr/>
          <p:nvPr/>
        </p:nvSpPr>
        <p:spPr bwMode="auto">
          <a:xfrm>
            <a:off x="642910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5000628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42910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000628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Immagine 12" descr="mais_ogm_francia_divie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" y="2071678"/>
            <a:ext cx="4553439" cy="2357454"/>
          </a:xfrm>
          <a:prstGeom prst="rect">
            <a:avLst/>
          </a:prstGeom>
        </p:spPr>
      </p:pic>
      <p:pic>
        <p:nvPicPr>
          <p:cNvPr id="28674" name="Picture 2" descr="5 SEMI DI Mais Oaxacan Verde EUR 1,90 - PicClick 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404" y="1785926"/>
            <a:ext cx="3810000" cy="2857500"/>
          </a:xfrm>
          <a:prstGeom prst="rect">
            <a:avLst/>
          </a:prstGeom>
          <a:noFill/>
        </p:spPr>
      </p:pic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Scegliete, mettendo una </a:t>
            </a:r>
            <a:r>
              <a:rPr lang="it-IT" sz="2000" dirty="0" smtClean="0">
                <a:solidFill>
                  <a:schemeClr val="tx1"/>
                </a:solidFill>
              </a:rPr>
              <a:t>x 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nei riquadri, quale prodotto comprereste al mercato</a:t>
            </a:r>
          </a:p>
        </p:txBody>
      </p:sp>
      <p:sp>
        <p:nvSpPr>
          <p:cNvPr id="16" name="Rettangolo 15"/>
          <p:cNvSpPr/>
          <p:nvPr/>
        </p:nvSpPr>
        <p:spPr bwMode="auto">
          <a:xfrm>
            <a:off x="642910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5000628" y="5143512"/>
            <a:ext cx="3357586" cy="785818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42910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000628" y="5143512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Lasciate lo spazio per tutti:</a:t>
            </a:r>
            <a:endParaRPr lang="it-IT" sz="1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Connettore 1 34"/>
          <p:cNvCxnSpPr/>
          <p:nvPr/>
        </p:nvCxnSpPr>
        <p:spPr bwMode="auto">
          <a:xfrm rot="5400000" flipH="1" flipV="1">
            <a:off x="179357" y="3679033"/>
            <a:ext cx="35719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Uomini da 400.000 anni, agricoltori da 10.000 anni</a:t>
            </a:r>
          </a:p>
        </p:txBody>
      </p:sp>
      <p:pic>
        <p:nvPicPr>
          <p:cNvPr id="28676" name="Picture 4" descr="Pitture rupestri di Altamira, Spagna (Creative Commons). | Download  Scientific Diagram"/>
          <p:cNvPicPr>
            <a:picLocks noChangeArrowheads="1"/>
          </p:cNvPicPr>
          <p:nvPr/>
        </p:nvPicPr>
        <p:blipFill>
          <a:blip r:embed="rId2"/>
          <a:srcRect t="44922"/>
          <a:stretch>
            <a:fillRect/>
          </a:stretch>
        </p:blipFill>
        <p:spPr bwMode="auto">
          <a:xfrm>
            <a:off x="4357686" y="1428736"/>
            <a:ext cx="2000264" cy="1087200"/>
          </a:xfrm>
          <a:prstGeom prst="rect">
            <a:avLst/>
          </a:prstGeom>
          <a:noFill/>
        </p:spPr>
      </p:pic>
      <p:pic>
        <p:nvPicPr>
          <p:cNvPr id="28680" name="Picture 8" descr="Polesine all'avanguardia con la macchina a vapore - itCrespino"/>
          <p:cNvPicPr>
            <a:picLocks noChangeAspect="1" noChangeArrowheads="1"/>
          </p:cNvPicPr>
          <p:nvPr/>
        </p:nvPicPr>
        <p:blipFill>
          <a:blip r:embed="rId3"/>
          <a:srcRect t="12952"/>
          <a:stretch>
            <a:fillRect/>
          </a:stretch>
        </p:blipFill>
        <p:spPr bwMode="auto">
          <a:xfrm>
            <a:off x="2857488" y="3818089"/>
            <a:ext cx="2000264" cy="1088239"/>
          </a:xfrm>
          <a:prstGeom prst="rect">
            <a:avLst/>
          </a:prstGeom>
          <a:noFill/>
        </p:spPr>
      </p:pic>
      <p:pic>
        <p:nvPicPr>
          <p:cNvPr id="28682" name="Picture 10" descr="I primi coraggiosi aviatori del XX secolo dalle imprese quasi impossibili |  best5.it"/>
          <p:cNvPicPr>
            <a:picLocks noChangeAspect="1" noChangeArrowheads="1"/>
          </p:cNvPicPr>
          <p:nvPr/>
        </p:nvPicPr>
        <p:blipFill>
          <a:blip r:embed="rId4"/>
          <a:srcRect l="7407" t="3704" r="7407" b="3704"/>
          <a:stretch>
            <a:fillRect/>
          </a:stretch>
        </p:blipFill>
        <p:spPr bwMode="auto">
          <a:xfrm>
            <a:off x="4929190" y="4318155"/>
            <a:ext cx="2000264" cy="1087100"/>
          </a:xfrm>
          <a:prstGeom prst="rect">
            <a:avLst/>
          </a:prstGeom>
          <a:noFill/>
        </p:spPr>
      </p:pic>
      <p:pic>
        <p:nvPicPr>
          <p:cNvPr id="28684" name="Picture 12" descr="Come vedere la Stazione Spaziale Internazionale | Astronomital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4889659"/>
            <a:ext cx="2000264" cy="1105206"/>
          </a:xfrm>
          <a:prstGeom prst="rect">
            <a:avLst/>
          </a:prstGeom>
          <a:noFill/>
        </p:spPr>
      </p:pic>
      <p:sp>
        <p:nvSpPr>
          <p:cNvPr id="22" name="Freccia a destra 21"/>
          <p:cNvSpPr/>
          <p:nvPr/>
        </p:nvSpPr>
        <p:spPr bwMode="auto">
          <a:xfrm>
            <a:off x="89679" y="3143248"/>
            <a:ext cx="9001156" cy="571504"/>
          </a:xfrm>
          <a:prstGeom prst="right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1000"/>
                </a:srgbClr>
              </a:gs>
              <a:gs pos="100000">
                <a:srgbClr val="156B13">
                  <a:alpha val="54000"/>
                </a:srgbClr>
              </a:gs>
            </a:gsLst>
            <a:lin ang="0" scaled="1"/>
            <a:tileRect/>
          </a:gra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42844" y="3286124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schemeClr val="tx1"/>
                </a:solidFill>
                <a:latin typeface="+mn-lt"/>
              </a:rPr>
              <a:t>400k</a:t>
            </a:r>
            <a:endParaRPr lang="it-IT" sz="1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429388" y="3286124"/>
            <a:ext cx="4940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schemeClr val="tx1"/>
                </a:solidFill>
                <a:latin typeface="+mn-lt"/>
              </a:rPr>
              <a:t>100k</a:t>
            </a:r>
            <a:endParaRPr lang="it-IT" sz="1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8371344" y="3286124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smtClean="0">
                <a:solidFill>
                  <a:schemeClr val="tx1"/>
                </a:solidFill>
                <a:latin typeface="+mn-lt"/>
              </a:rPr>
              <a:t>10k</a:t>
            </a:r>
            <a:endParaRPr lang="it-IT" sz="1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8686" name="Picture 14" descr="Del Homo Habilis al Homo Erectus? Parece que no"/>
          <p:cNvPicPr>
            <a:picLocks noChangeAspect="1" noChangeArrowheads="1"/>
          </p:cNvPicPr>
          <p:nvPr/>
        </p:nvPicPr>
        <p:blipFill>
          <a:blip r:embed="rId6"/>
          <a:srcRect l="72463"/>
          <a:stretch>
            <a:fillRect/>
          </a:stretch>
        </p:blipFill>
        <p:spPr bwMode="auto">
          <a:xfrm>
            <a:off x="214282" y="3786190"/>
            <a:ext cx="638877" cy="1087200"/>
          </a:xfrm>
          <a:prstGeom prst="rect">
            <a:avLst/>
          </a:prstGeom>
          <a:noFill/>
        </p:spPr>
      </p:pic>
      <p:cxnSp>
        <p:nvCxnSpPr>
          <p:cNvPr id="51" name="Connettore 1 50"/>
          <p:cNvCxnSpPr/>
          <p:nvPr/>
        </p:nvCxnSpPr>
        <p:spPr bwMode="auto">
          <a:xfrm rot="5400000" flipH="1" flipV="1">
            <a:off x="5034612" y="2823512"/>
            <a:ext cx="64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2" name="Connettore 1 51"/>
          <p:cNvCxnSpPr/>
          <p:nvPr/>
        </p:nvCxnSpPr>
        <p:spPr bwMode="auto">
          <a:xfrm flipH="1" flipV="1">
            <a:off x="5357818" y="3143248"/>
            <a:ext cx="208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3" name="Connettore 1 52"/>
          <p:cNvCxnSpPr/>
          <p:nvPr/>
        </p:nvCxnSpPr>
        <p:spPr bwMode="auto">
          <a:xfrm rot="5400000" flipH="1" flipV="1">
            <a:off x="7368947" y="3214454"/>
            <a:ext cx="144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4" name="Connettore 1 53"/>
          <p:cNvCxnSpPr/>
          <p:nvPr/>
        </p:nvCxnSpPr>
        <p:spPr bwMode="auto">
          <a:xfrm rot="5400000" flipH="1" flipV="1">
            <a:off x="8373925" y="2945122"/>
            <a:ext cx="64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5" name="Connettore 1 54"/>
          <p:cNvCxnSpPr/>
          <p:nvPr/>
        </p:nvCxnSpPr>
        <p:spPr bwMode="auto">
          <a:xfrm flipH="1" flipV="1">
            <a:off x="8122634" y="2621916"/>
            <a:ext cx="576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28678" name="Picture 6" descr="Piramidi d'Egitto: simbolo del passato | C-Magazine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2000240"/>
            <a:ext cx="2000264" cy="1087200"/>
          </a:xfrm>
          <a:prstGeom prst="rect">
            <a:avLst/>
          </a:prstGeom>
          <a:noFill/>
        </p:spPr>
      </p:pic>
      <p:cxnSp>
        <p:nvCxnSpPr>
          <p:cNvPr id="57" name="Connettore 1 56"/>
          <p:cNvCxnSpPr/>
          <p:nvPr/>
        </p:nvCxnSpPr>
        <p:spPr bwMode="auto">
          <a:xfrm rot="5400000" flipH="1" flipV="1">
            <a:off x="8697636" y="3661082"/>
            <a:ext cx="180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9" name="Connettore 1 58"/>
          <p:cNvCxnSpPr/>
          <p:nvPr/>
        </p:nvCxnSpPr>
        <p:spPr bwMode="auto">
          <a:xfrm>
            <a:off x="2786050" y="3764924"/>
            <a:ext cx="622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0" name="Connettore 1 59"/>
          <p:cNvCxnSpPr/>
          <p:nvPr/>
        </p:nvCxnSpPr>
        <p:spPr bwMode="auto">
          <a:xfrm rot="5400000" flipH="1" flipV="1">
            <a:off x="2732844" y="3828763"/>
            <a:ext cx="10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61" name="Connettore 1 60"/>
          <p:cNvCxnSpPr/>
          <p:nvPr/>
        </p:nvCxnSpPr>
        <p:spPr bwMode="auto">
          <a:xfrm rot="5400000" flipH="1" flipV="1">
            <a:off x="8967628" y="3828763"/>
            <a:ext cx="108000" cy="1588"/>
          </a:xfrm>
          <a:prstGeom prst="line">
            <a:avLst/>
          </a:prstGeom>
          <a:noFill/>
          <a:ln>
            <a:solidFill>
              <a:srgbClr val="00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" name="CasellaDiTesto 61"/>
          <p:cNvSpPr txBox="1"/>
          <p:nvPr/>
        </p:nvSpPr>
        <p:spPr>
          <a:xfrm>
            <a:off x="142844" y="2968465"/>
            <a:ext cx="16914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Comparsa dell’</a:t>
            </a:r>
            <a:r>
              <a:rPr lang="it-IT" sz="1000" i="1" dirty="0" smtClean="0">
                <a:solidFill>
                  <a:schemeClr val="tx1"/>
                </a:solidFill>
                <a:latin typeface="+mn-lt"/>
              </a:rPr>
              <a:t>Homo sapiens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4341866" y="2521572"/>
            <a:ext cx="1826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Pitture rupestri        (c.a. 65000)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6429388" y="1714488"/>
            <a:ext cx="1204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Piramidi (2500 a.C.)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2857488" y="4929198"/>
            <a:ext cx="1537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Macchina a vapore (1705)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4929190" y="5429264"/>
            <a:ext cx="11624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Aeromobile (1903)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7000892" y="4622180"/>
            <a:ext cx="1436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Stazione spaziale (1998)</a:t>
            </a:r>
            <a:endParaRPr lang="it-IT" sz="1000" i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Una storia incredibile</a:t>
            </a:r>
          </a:p>
        </p:txBody>
      </p:sp>
      <p:pic>
        <p:nvPicPr>
          <p:cNvPr id="4" name="Picture 2" descr="Mezzaluna Fertile - Wikip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477497"/>
            <a:ext cx="3643338" cy="447720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193017" y="1785926"/>
            <a:ext cx="48577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La storia del grano inizia nella Mezzaluna Fertile, una regione che si estende attraverso il Vicino Oriente. Questa regione è stata una delle prime ad avere una agricoltura sviluppata e il grano è stato uno dei primi cereali coltivati lì.</a:t>
            </a: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Il grano è stato coltivato per la prima volta in questa regione circa 10.000 anni fa e ha rappresentato un passo importante nella transizione dalla vita nomade a quella sedentaria. La sua coltivazione ha permesso agli antichi abitanti della Mezzaluna Fertile di alimentare una popolazione in crescita e di sviluppare un'economia basata sull'agricoltura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Una storia incredibile</a:t>
            </a:r>
          </a:p>
        </p:txBody>
      </p:sp>
      <p:grpSp>
        <p:nvGrpSpPr>
          <p:cNvPr id="28" name="Gruppo 27"/>
          <p:cNvGrpSpPr/>
          <p:nvPr/>
        </p:nvGrpSpPr>
        <p:grpSpPr>
          <a:xfrm>
            <a:off x="500034" y="1500174"/>
            <a:ext cx="8286808" cy="4520077"/>
            <a:chOff x="285720" y="1346665"/>
            <a:chExt cx="8643998" cy="4714908"/>
          </a:xfrm>
        </p:grpSpPr>
        <p:sp>
          <p:nvSpPr>
            <p:cNvPr id="19" name="Rettangolo 18"/>
            <p:cNvSpPr/>
            <p:nvPr/>
          </p:nvSpPr>
          <p:spPr bwMode="auto">
            <a:xfrm>
              <a:off x="3214678" y="1346665"/>
              <a:ext cx="5715040" cy="4714908"/>
            </a:xfrm>
            <a:prstGeom prst="rect">
              <a:avLst/>
            </a:prstGeom>
            <a:gradFill flip="none" rotWithShape="1">
              <a:gsLst>
                <a:gs pos="57000">
                  <a:srgbClr val="000000"/>
                </a:gs>
                <a:gs pos="80000">
                  <a:srgbClr val="1C1C1C">
                    <a:alpha val="39000"/>
                  </a:srgbClr>
                </a:gs>
                <a:gs pos="82000">
                  <a:srgbClr val="333333">
                    <a:alpha val="38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41986" name="Picture 2" descr="telenovela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5720" y="1366460"/>
              <a:ext cx="4103252" cy="4629506"/>
            </a:xfrm>
            <a:prstGeom prst="rect">
              <a:avLst/>
            </a:prstGeom>
            <a:noFill/>
          </p:spPr>
        </p:pic>
        <p:pic>
          <p:nvPicPr>
            <p:cNvPr id="41988" name="Picture 4" descr="Triticum - an overview | ScienceDirect Topics"/>
            <p:cNvPicPr>
              <a:picLocks noChangeAspect="1" noChangeArrowheads="1"/>
            </p:cNvPicPr>
            <p:nvPr/>
          </p:nvPicPr>
          <p:blipFill>
            <a:blip r:embed="rId3"/>
            <a:srcRect l="6637" t="50315" r="80088" b="8804"/>
            <a:stretch>
              <a:fillRect/>
            </a:stretch>
          </p:blipFill>
          <p:spPr bwMode="auto">
            <a:xfrm>
              <a:off x="5741535" y="1418103"/>
              <a:ext cx="340704" cy="1476385"/>
            </a:xfrm>
            <a:prstGeom prst="rect">
              <a:avLst/>
            </a:prstGeom>
            <a:noFill/>
          </p:spPr>
        </p:pic>
        <p:pic>
          <p:nvPicPr>
            <p:cNvPr id="13" name="Picture 4" descr="Triticum - an overview | ScienceDirect Topics"/>
            <p:cNvPicPr>
              <a:picLocks noChangeAspect="1" noChangeArrowheads="1"/>
            </p:cNvPicPr>
            <p:nvPr/>
          </p:nvPicPr>
          <p:blipFill>
            <a:blip r:embed="rId3"/>
            <a:srcRect l="57522" t="4717" r="33628" b="63836"/>
            <a:stretch>
              <a:fillRect/>
            </a:stretch>
          </p:blipFill>
          <p:spPr bwMode="auto">
            <a:xfrm>
              <a:off x="7670361" y="4847127"/>
              <a:ext cx="227136" cy="1135681"/>
            </a:xfrm>
            <a:prstGeom prst="rect">
              <a:avLst/>
            </a:prstGeom>
            <a:noFill/>
          </p:spPr>
        </p:pic>
        <p:pic>
          <p:nvPicPr>
            <p:cNvPr id="16" name="Picture 4" descr="Triticum - an overview | ScienceDirect Topics"/>
            <p:cNvPicPr>
              <a:picLocks noChangeAspect="1" noChangeArrowheads="1"/>
            </p:cNvPicPr>
            <p:nvPr/>
          </p:nvPicPr>
          <p:blipFill>
            <a:blip r:embed="rId3"/>
            <a:srcRect l="55310" t="47170" r="33628" b="8804"/>
            <a:stretch>
              <a:fillRect/>
            </a:stretch>
          </p:blipFill>
          <p:spPr bwMode="auto">
            <a:xfrm>
              <a:off x="6884543" y="1418103"/>
              <a:ext cx="283920" cy="1478976"/>
            </a:xfrm>
            <a:prstGeom prst="rect">
              <a:avLst/>
            </a:prstGeom>
            <a:noFill/>
          </p:spPr>
        </p:pic>
        <p:pic>
          <p:nvPicPr>
            <p:cNvPr id="17" name="Picture 4" descr="Triticum - an overview | ScienceDirect Topics"/>
            <p:cNvPicPr>
              <a:picLocks noChangeAspect="1" noChangeArrowheads="1"/>
            </p:cNvPicPr>
            <p:nvPr/>
          </p:nvPicPr>
          <p:blipFill>
            <a:blip r:embed="rId3">
              <a:lum contrast="20000"/>
            </a:blip>
            <a:srcRect l="13274" t="2516" r="60177" b="36163"/>
            <a:stretch>
              <a:fillRect/>
            </a:stretch>
          </p:blipFill>
          <p:spPr bwMode="auto">
            <a:xfrm>
              <a:off x="6170163" y="3204053"/>
              <a:ext cx="681409" cy="2214578"/>
            </a:xfrm>
            <a:prstGeom prst="rect">
              <a:avLst/>
            </a:prstGeom>
            <a:noFill/>
          </p:spPr>
        </p:pic>
        <p:pic>
          <p:nvPicPr>
            <p:cNvPr id="18" name="Picture 4" descr="Triticum - an overview | ScienceDirect Topics"/>
            <p:cNvPicPr>
              <a:picLocks noChangeAspect="1" noChangeArrowheads="1"/>
            </p:cNvPicPr>
            <p:nvPr/>
          </p:nvPicPr>
          <p:blipFill>
            <a:blip r:embed="rId3"/>
            <a:srcRect l="81859" t="33019" r="9291" b="35534"/>
            <a:stretch>
              <a:fillRect/>
            </a:stretch>
          </p:blipFill>
          <p:spPr bwMode="auto">
            <a:xfrm>
              <a:off x="8456179" y="2918301"/>
              <a:ext cx="227136" cy="1135681"/>
            </a:xfrm>
            <a:prstGeom prst="rect">
              <a:avLst/>
            </a:prstGeom>
            <a:noFill/>
          </p:spPr>
        </p:pic>
        <p:cxnSp>
          <p:nvCxnSpPr>
            <p:cNvPr id="21" name="Connettore 2 20"/>
            <p:cNvCxnSpPr/>
            <p:nvPr/>
          </p:nvCxnSpPr>
          <p:spPr bwMode="auto">
            <a:xfrm rot="5400000">
              <a:off x="6205882" y="2811144"/>
              <a:ext cx="500066" cy="15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22" name="Connettore 2 21"/>
            <p:cNvCxnSpPr/>
            <p:nvPr/>
          </p:nvCxnSpPr>
          <p:spPr bwMode="auto">
            <a:xfrm rot="5400000">
              <a:off x="7524459" y="4524862"/>
              <a:ext cx="500066" cy="15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24" name="Connettore 1 23"/>
            <p:cNvCxnSpPr/>
            <p:nvPr/>
          </p:nvCxnSpPr>
          <p:spPr bwMode="auto">
            <a:xfrm rot="16200000" flipV="1">
              <a:off x="6170163" y="2285992"/>
              <a:ext cx="285752" cy="285752"/>
            </a:xfrm>
            <a:prstGeom prst="line">
              <a:avLst/>
            </a:prstGeom>
            <a:noFill/>
            <a:ln w="25400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25" name="Connettore 1 24"/>
            <p:cNvCxnSpPr/>
            <p:nvPr/>
          </p:nvCxnSpPr>
          <p:spPr bwMode="auto">
            <a:xfrm flipV="1">
              <a:off x="6455915" y="2285992"/>
              <a:ext cx="285752" cy="285752"/>
            </a:xfrm>
            <a:prstGeom prst="line">
              <a:avLst/>
            </a:prstGeom>
            <a:noFill/>
            <a:ln w="25400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26" name="Connettore 1 25"/>
            <p:cNvCxnSpPr/>
            <p:nvPr/>
          </p:nvCxnSpPr>
          <p:spPr bwMode="auto">
            <a:xfrm rot="10800000">
              <a:off x="6884544" y="4132747"/>
              <a:ext cx="896795" cy="142876"/>
            </a:xfrm>
            <a:prstGeom prst="line">
              <a:avLst/>
            </a:prstGeom>
            <a:noFill/>
            <a:ln w="25400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27" name="Connettore 1 26"/>
            <p:cNvCxnSpPr/>
            <p:nvPr/>
          </p:nvCxnSpPr>
          <p:spPr bwMode="auto">
            <a:xfrm flipV="1">
              <a:off x="7781338" y="3704119"/>
              <a:ext cx="603403" cy="571504"/>
            </a:xfrm>
            <a:prstGeom prst="line">
              <a:avLst/>
            </a:prstGeom>
            <a:noFill/>
            <a:ln w="25400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0" name="CasellaDiTesto 29"/>
            <p:cNvSpPr txBox="1"/>
            <p:nvPr/>
          </p:nvSpPr>
          <p:spPr>
            <a:xfrm>
              <a:off x="5527221" y="2846863"/>
              <a:ext cx="646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i="1" dirty="0" smtClean="0">
                  <a:latin typeface="+mn-lt"/>
                </a:rPr>
                <a:t>T. </a:t>
              </a:r>
              <a:r>
                <a:rPr lang="it-IT" sz="1000" b="1" i="1" dirty="0" err="1" smtClean="0">
                  <a:latin typeface="+mn-lt"/>
                </a:rPr>
                <a:t>urartu</a:t>
              </a:r>
              <a:endParaRPr lang="it-IT" sz="1000" b="1" i="1" dirty="0">
                <a:latin typeface="+mn-lt"/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6603943" y="2846863"/>
              <a:ext cx="8627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i="1" dirty="0" smtClean="0">
                  <a:latin typeface="+mn-lt"/>
                </a:rPr>
                <a:t>A. </a:t>
              </a:r>
              <a:r>
                <a:rPr lang="it-IT" sz="1000" b="1" i="1" dirty="0" err="1" smtClean="0">
                  <a:latin typeface="+mn-lt"/>
                </a:rPr>
                <a:t>speltoides</a:t>
              </a:r>
              <a:endParaRPr lang="it-IT" sz="1000" b="1" i="1" dirty="0">
                <a:latin typeface="+mn-lt"/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295223" y="5490069"/>
              <a:ext cx="660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i="1" dirty="0" smtClean="0">
                  <a:latin typeface="+mn-lt"/>
                </a:rPr>
                <a:t>T. </a:t>
              </a:r>
              <a:r>
                <a:rPr lang="it-IT" sz="1000" b="1" i="1" dirty="0" err="1" smtClean="0">
                  <a:latin typeface="+mn-lt"/>
                </a:rPr>
                <a:t>durum</a:t>
              </a:r>
              <a:endParaRPr lang="it-IT" sz="1000" b="1" i="1" dirty="0">
                <a:latin typeface="+mn-lt"/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8127895" y="4061309"/>
              <a:ext cx="8018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i="1" dirty="0" err="1" smtClean="0">
                  <a:latin typeface="+mn-lt"/>
                </a:rPr>
                <a:t>Ae</a:t>
              </a:r>
              <a:r>
                <a:rPr lang="it-IT" sz="1000" b="1" i="1" dirty="0" smtClean="0">
                  <a:latin typeface="+mn-lt"/>
                </a:rPr>
                <a:t>. </a:t>
              </a:r>
              <a:r>
                <a:rPr lang="it-IT" sz="1000" b="1" i="1" dirty="0" err="1" smtClean="0">
                  <a:latin typeface="+mn-lt"/>
                </a:rPr>
                <a:t>tauschii</a:t>
              </a:r>
              <a:endParaRPr lang="it-IT" sz="1000" b="1" i="1" dirty="0">
                <a:latin typeface="+mn-lt"/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7781338" y="5757548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i="1" dirty="0" smtClean="0">
                  <a:latin typeface="+mn-lt"/>
                </a:rPr>
                <a:t>T. </a:t>
              </a:r>
              <a:r>
                <a:rPr lang="it-IT" sz="1000" b="1" i="1" dirty="0" err="1" smtClean="0">
                  <a:latin typeface="+mn-lt"/>
                </a:rPr>
                <a:t>aestivum</a:t>
              </a:r>
              <a:endParaRPr lang="it-IT" sz="1000" b="1" i="1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Una storia incredibile</a:t>
            </a:r>
          </a:p>
        </p:txBody>
      </p:sp>
      <p:pic>
        <p:nvPicPr>
          <p:cNvPr id="37890" name="Picture 2" descr="Modalità di dispersione dei semi - Modalità di dispersione dei semi |  Giunti Scuola"/>
          <p:cNvPicPr>
            <a:picLocks noChangeAspect="1" noChangeArrowheads="1"/>
          </p:cNvPicPr>
          <p:nvPr/>
        </p:nvPicPr>
        <p:blipFill>
          <a:blip r:embed="rId2"/>
          <a:srcRect l="17648" t="22619" r="60924" b="65476"/>
          <a:stretch>
            <a:fillRect/>
          </a:stretch>
        </p:blipFill>
        <p:spPr bwMode="auto">
          <a:xfrm>
            <a:off x="285720" y="1682684"/>
            <a:ext cx="1214414" cy="714380"/>
          </a:xfrm>
          <a:prstGeom prst="rect">
            <a:avLst/>
          </a:prstGeom>
          <a:noFill/>
        </p:spPr>
      </p:pic>
      <p:grpSp>
        <p:nvGrpSpPr>
          <p:cNvPr id="15" name="Gruppo 14"/>
          <p:cNvGrpSpPr/>
          <p:nvPr/>
        </p:nvGrpSpPr>
        <p:grpSpPr>
          <a:xfrm>
            <a:off x="7174817" y="1653683"/>
            <a:ext cx="1665190" cy="4357718"/>
            <a:chOff x="6961204" y="1142984"/>
            <a:chExt cx="1873263" cy="4902234"/>
          </a:xfrm>
        </p:grpSpPr>
        <p:pic>
          <p:nvPicPr>
            <p:cNvPr id="37892" name="Picture 4" descr="La lunga marcia delle modificazioni genetiche - dal neolitico ad oggi - ppt  scaricare"/>
            <p:cNvPicPr>
              <a:picLocks noChangeArrowheads="1"/>
            </p:cNvPicPr>
            <p:nvPr/>
          </p:nvPicPr>
          <p:blipFill>
            <a:blip r:embed="rId3"/>
            <a:srcRect t="26667" r="61984" b="6667"/>
            <a:stretch>
              <a:fillRect/>
            </a:stretch>
          </p:blipFill>
          <p:spPr bwMode="auto">
            <a:xfrm>
              <a:off x="6961204" y="1142984"/>
              <a:ext cx="1818000" cy="2428892"/>
            </a:xfrm>
            <a:prstGeom prst="rect">
              <a:avLst/>
            </a:prstGeom>
            <a:noFill/>
          </p:spPr>
        </p:pic>
        <p:pic>
          <p:nvPicPr>
            <p:cNvPr id="12" name="Picture 4" descr="La lunga marcia delle modificazioni genetiche - dal neolitico ad oggi - ppt  scaricare"/>
            <p:cNvPicPr>
              <a:picLocks noChangeAspect="1" noChangeArrowheads="1"/>
            </p:cNvPicPr>
            <p:nvPr/>
          </p:nvPicPr>
          <p:blipFill>
            <a:blip r:embed="rId3"/>
            <a:srcRect l="67000" t="30667" b="9333"/>
            <a:stretch>
              <a:fillRect/>
            </a:stretch>
          </p:blipFill>
          <p:spPr bwMode="auto">
            <a:xfrm>
              <a:off x="7000892" y="3544888"/>
              <a:ext cx="1833575" cy="2500330"/>
            </a:xfrm>
            <a:prstGeom prst="rect">
              <a:avLst/>
            </a:prstGeom>
            <a:noFill/>
          </p:spPr>
        </p:pic>
      </p:grpSp>
      <p:sp>
        <p:nvSpPr>
          <p:cNvPr id="13" name="CasellaDiTesto 12"/>
          <p:cNvSpPr txBox="1"/>
          <p:nvPr/>
        </p:nvSpPr>
        <p:spPr>
          <a:xfrm>
            <a:off x="261988" y="2325626"/>
            <a:ext cx="1311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>
                <a:solidFill>
                  <a:schemeClr val="tx1"/>
                </a:solidFill>
                <a:latin typeface="+mn-lt"/>
              </a:rPr>
              <a:t>Trasportato dal vento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85720" y="3071810"/>
            <a:ext cx="65722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I semi in natura hanno sviluppato diverse strategie per la loro diffusione. Affinché una pianta si riproduca e dunque abbia una fitness elevata e maggiori probabilità di sopravvivenza, è fondamentale che la dispersione dei semi sia il più ampia possibile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Noi abbiamo selezionato un qualcosa che va contro natura e che non potrebbe mai sopravvivere in un ambiente naturale; spighe con semi che rimangono attaccati a maturazione</a:t>
            </a:r>
          </a:p>
        </p:txBody>
      </p:sp>
      <p:pic>
        <p:nvPicPr>
          <p:cNvPr id="17" name="Picture 2" descr="Modalità di dispersione dei semi - Modalità di dispersione dei semi |  Giunti Scuola"/>
          <p:cNvPicPr>
            <a:picLocks noChangeAspect="1" noChangeArrowheads="1"/>
          </p:cNvPicPr>
          <p:nvPr/>
        </p:nvPicPr>
        <p:blipFill>
          <a:blip r:embed="rId2"/>
          <a:srcRect l="17648" t="34524" r="60924" b="53571"/>
          <a:stretch>
            <a:fillRect/>
          </a:stretch>
        </p:blipFill>
        <p:spPr bwMode="auto">
          <a:xfrm>
            <a:off x="1500166" y="1658831"/>
            <a:ext cx="1214414" cy="714380"/>
          </a:xfrm>
          <a:prstGeom prst="rect">
            <a:avLst/>
          </a:prstGeom>
          <a:noFill/>
        </p:spPr>
      </p:pic>
      <p:pic>
        <p:nvPicPr>
          <p:cNvPr id="18" name="Picture 2" descr="Modalità di dispersione dei semi - Modalità di dispersione dei semi |  Giunti Scuola"/>
          <p:cNvPicPr>
            <a:picLocks noChangeArrowheads="1"/>
          </p:cNvPicPr>
          <p:nvPr/>
        </p:nvPicPr>
        <p:blipFill>
          <a:blip r:embed="rId2"/>
          <a:srcRect l="17648" t="59524" r="60924" b="27380"/>
          <a:stretch>
            <a:fillRect/>
          </a:stretch>
        </p:blipFill>
        <p:spPr bwMode="auto">
          <a:xfrm>
            <a:off x="2714612" y="1643050"/>
            <a:ext cx="1214414" cy="756000"/>
          </a:xfrm>
          <a:prstGeom prst="rect">
            <a:avLst/>
          </a:prstGeom>
          <a:noFill/>
        </p:spPr>
      </p:pic>
      <p:pic>
        <p:nvPicPr>
          <p:cNvPr id="19" name="Picture 2" descr="Modalità di dispersione dei semi - Modalità di dispersione dei semi |  Giunti Scuola"/>
          <p:cNvPicPr>
            <a:picLocks noChangeAspect="1" noChangeArrowheads="1"/>
          </p:cNvPicPr>
          <p:nvPr/>
        </p:nvPicPr>
        <p:blipFill>
          <a:blip r:embed="rId2"/>
          <a:srcRect l="17648" t="85715" r="60924" b="2380"/>
          <a:stretch>
            <a:fillRect/>
          </a:stretch>
        </p:blipFill>
        <p:spPr bwMode="auto">
          <a:xfrm>
            <a:off x="3929058" y="1674733"/>
            <a:ext cx="1214414" cy="714380"/>
          </a:xfrm>
          <a:prstGeom prst="rect">
            <a:avLst/>
          </a:prstGeom>
          <a:noFill/>
        </p:spPr>
      </p:pic>
      <p:sp>
        <p:nvSpPr>
          <p:cNvPr id="20" name="CasellaDiTesto 19"/>
          <p:cNvSpPr txBox="1"/>
          <p:nvPr/>
        </p:nvSpPr>
        <p:spPr>
          <a:xfrm>
            <a:off x="1452460" y="2325626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Trasportato attaccato</a:t>
            </a: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al pelo degli animali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823619" y="2325626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Trasportato per</a:t>
            </a:r>
          </a:p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ingestione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860083" y="2325626"/>
            <a:ext cx="1354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tx1"/>
                </a:solidFill>
                <a:latin typeface="+mn-lt"/>
              </a:rPr>
              <a:t>Trasportato dall’acqua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215206" y="3521704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b="1" dirty="0" smtClean="0">
                <a:latin typeface="+mn-lt"/>
              </a:rPr>
              <a:t>Cereale selvatico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215206" y="5725649"/>
            <a:ext cx="10807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000" b="1" dirty="0" smtClean="0">
                <a:latin typeface="+mn-lt"/>
              </a:rPr>
              <a:t>Cereale coltivato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85720" y="1428736"/>
            <a:ext cx="8572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La Rivoluzione Verde fu un periodo dell'agricoltura che si sviluppò a partire dagli anni '50 del XX secolo, principalmente in Messico e India ma che successivamente si estese a molte altre parti del mondo. La Rivoluzione Verde fu guidata da scienziati (Norman Borlaug, Nazareno), agricoltori e governi che lavorarono insieme per aumentare la produzione alimentare e migliorare la sicurezza alimentare in tutto il mondo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La Rivoluzione Verde fu caratterizzata dall'utilizzo di nuove tecnologie, come il ricorso a varietà geneticamente migliorate, ai fertilizzanti, ai pesticidi, a tecniche di irrigazione, alla meccanizzazione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  <a:p>
            <a:pPr algn="just"/>
            <a:endParaRPr lang="it-IT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676" name="AutoShape 4" descr="Norman Ernest Borlaug | American scientist | Britann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8678" name="AutoShape 6" descr="Norman Ernest Borlaug | American scientist | Britann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8680" name="AutoShape 8" descr="Norman Ernest Borlaug | American scientist | Britann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2"/>
          <a:srcRect t="1471" b="2940"/>
          <a:stretch>
            <a:fillRect/>
          </a:stretch>
        </p:blipFill>
        <p:spPr bwMode="auto">
          <a:xfrm>
            <a:off x="1214414" y="3214686"/>
            <a:ext cx="2138173" cy="2493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83" name="Picture 11" descr="NAZARENO STRAMPELLI E IL SUO RUOLO NELLA “BATTAGLIA DEL GRANO” - Blocco  Studentesco"/>
          <p:cNvPicPr>
            <a:picLocks noChangeAspect="1" noChangeArrowheads="1"/>
          </p:cNvPicPr>
          <p:nvPr/>
        </p:nvPicPr>
        <p:blipFill>
          <a:blip r:embed="rId3"/>
          <a:srcRect l="24735" r="25795"/>
          <a:stretch>
            <a:fillRect/>
          </a:stretch>
        </p:blipFill>
        <p:spPr bwMode="auto">
          <a:xfrm>
            <a:off x="3638027" y="3222326"/>
            <a:ext cx="2148419" cy="2486011"/>
          </a:xfrm>
          <a:prstGeom prst="rect">
            <a:avLst/>
          </a:prstGeom>
          <a:noFill/>
        </p:spPr>
      </p:pic>
      <p:sp>
        <p:nvSpPr>
          <p:cNvPr id="20" name="CasellaDiTesto 19"/>
          <p:cNvSpPr txBox="1"/>
          <p:nvPr/>
        </p:nvSpPr>
        <p:spPr>
          <a:xfrm>
            <a:off x="1214414" y="5715016"/>
            <a:ext cx="3812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333333"/>
                </a:solidFill>
                <a:latin typeface="+mn-lt"/>
              </a:rPr>
              <a:t>Norman Borlaug                                       Nazareno Strampelli</a:t>
            </a:r>
            <a:endParaRPr lang="it-IT" sz="12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la taglia del grano</a:t>
            </a:r>
          </a:p>
        </p:txBody>
      </p:sp>
      <p:pic>
        <p:nvPicPr>
          <p:cNvPr id="36866" name="Picture 2" descr="Farine di grani antichi"/>
          <p:cNvPicPr>
            <a:picLocks noChangeAspect="1" noChangeArrowheads="1"/>
          </p:cNvPicPr>
          <p:nvPr/>
        </p:nvPicPr>
        <p:blipFill>
          <a:blip r:embed="rId2"/>
          <a:srcRect l="4005" t="5970" r="4882" b="5970"/>
          <a:stretch>
            <a:fillRect/>
          </a:stretch>
        </p:blipFill>
        <p:spPr bwMode="auto">
          <a:xfrm>
            <a:off x="571472" y="2523072"/>
            <a:ext cx="5143536" cy="3334820"/>
          </a:xfrm>
          <a:prstGeom prst="rect">
            <a:avLst/>
          </a:prstGeom>
          <a:noFill/>
        </p:spPr>
      </p:pic>
      <p:pic>
        <p:nvPicPr>
          <p:cNvPr id="36868" name="Picture 4" descr="Grani Antichi, tutte ne parlano ma pochi li conoscono"/>
          <p:cNvPicPr>
            <a:picLocks noChangeAspect="1" noChangeArrowheads="1"/>
          </p:cNvPicPr>
          <p:nvPr/>
        </p:nvPicPr>
        <p:blipFill>
          <a:blip r:embed="rId3"/>
          <a:srcRect t="20574" r="66772"/>
          <a:stretch>
            <a:fillRect/>
          </a:stretch>
        </p:blipFill>
        <p:spPr bwMode="auto">
          <a:xfrm>
            <a:off x="6357950" y="2523072"/>
            <a:ext cx="2197998" cy="333360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285720" y="1428736"/>
            <a:ext cx="85725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La selezione varietale ha portato alla luce varietà di grano con una taglia più bassa. Queste varietà avevano ed hanno il vantaggio di sprecare meno risorse per la crescita e poterle dunque impiegare per la riproduzione e lo sviluppo delle spighe ma soprattutto soffrire meno del fenomeno dell’allettamento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/>
          <a:srcRect r="13000" b="4347"/>
          <a:stretch>
            <a:fillRect/>
          </a:stretch>
        </p:blipFill>
        <p:spPr bwMode="auto">
          <a:xfrm>
            <a:off x="0" y="2143116"/>
            <a:ext cx="450546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 t="2587" r="13338" b="4288"/>
          <a:stretch>
            <a:fillRect/>
          </a:stretch>
        </p:blipFill>
        <p:spPr bwMode="auto">
          <a:xfrm>
            <a:off x="4643438" y="2214554"/>
            <a:ext cx="44604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sellaDiTesto 11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rese del grano</a:t>
            </a:r>
          </a:p>
        </p:txBody>
      </p:sp>
      <p:cxnSp>
        <p:nvCxnSpPr>
          <p:cNvPr id="18" name="Connettore 1 17"/>
          <p:cNvCxnSpPr/>
          <p:nvPr/>
        </p:nvCxnSpPr>
        <p:spPr bwMode="auto">
          <a:xfrm>
            <a:off x="0" y="1785926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9" name="Connettore 1 18"/>
          <p:cNvCxnSpPr/>
          <p:nvPr/>
        </p:nvCxnSpPr>
        <p:spPr bwMode="auto">
          <a:xfrm>
            <a:off x="-32" y="5072074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rese del mais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r="13290" b="5555"/>
          <a:stretch>
            <a:fillRect/>
          </a:stretch>
        </p:blipFill>
        <p:spPr bwMode="auto">
          <a:xfrm>
            <a:off x="-1" y="2133592"/>
            <a:ext cx="4552951" cy="265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 r="13204" b="4174"/>
          <a:stretch>
            <a:fillRect/>
          </a:stretch>
        </p:blipFill>
        <p:spPr bwMode="auto">
          <a:xfrm>
            <a:off x="4653385" y="2143116"/>
            <a:ext cx="449064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Connettore 1 14"/>
          <p:cNvCxnSpPr/>
          <p:nvPr/>
        </p:nvCxnSpPr>
        <p:spPr bwMode="auto">
          <a:xfrm>
            <a:off x="0" y="1785926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6" name="Connettore 1 15"/>
          <p:cNvCxnSpPr/>
          <p:nvPr/>
        </p:nvCxnSpPr>
        <p:spPr bwMode="auto">
          <a:xfrm>
            <a:off x="-32" y="5072074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rese del riso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r="13204" b="4520"/>
          <a:stretch>
            <a:fillRect/>
          </a:stretch>
        </p:blipFill>
        <p:spPr bwMode="auto">
          <a:xfrm>
            <a:off x="1" y="2143117"/>
            <a:ext cx="4500562" cy="265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 t="2571" r="13366" b="6077"/>
          <a:stretch>
            <a:fillRect/>
          </a:stretch>
        </p:blipFill>
        <p:spPr bwMode="auto">
          <a:xfrm>
            <a:off x="4666111" y="2214554"/>
            <a:ext cx="4477921" cy="25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Connettore 1 14"/>
          <p:cNvCxnSpPr/>
          <p:nvPr/>
        </p:nvCxnSpPr>
        <p:spPr bwMode="auto">
          <a:xfrm>
            <a:off x="0" y="1785926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6" name="Connettore 1 15"/>
          <p:cNvCxnSpPr/>
          <p:nvPr/>
        </p:nvCxnSpPr>
        <p:spPr bwMode="auto">
          <a:xfrm>
            <a:off x="-32" y="5072074"/>
            <a:ext cx="9144000" cy="1588"/>
          </a:xfrm>
          <a:prstGeom prst="line">
            <a:avLst/>
          </a:prstGeom>
          <a:noFill/>
          <a:ln>
            <a:solidFill>
              <a:srgbClr val="1C1C1C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Rivoluzione verde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71678"/>
            <a:ext cx="5681678" cy="390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asellaDiTesto 10"/>
          <p:cNvSpPr txBox="1"/>
          <p:nvPr/>
        </p:nvSpPr>
        <p:spPr>
          <a:xfrm>
            <a:off x="285720" y="1428736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La Rivoluzione Verde ha in definitiva permesso di aumentare le rese per ettaro e dunque la quantità di cibo prodotto senza la necessità di aumentare la superficie coltivata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la tecnica dell’incrocio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7558" y="1392923"/>
            <a:ext cx="657434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mutazioni</a:t>
            </a:r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96643"/>
            <a:ext cx="6357982" cy="452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mutazioni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156" y="2404930"/>
            <a:ext cx="5486438" cy="3429024"/>
          </a:xfrm>
          <a:prstGeom prst="rect">
            <a:avLst/>
          </a:prstGeom>
        </p:spPr>
      </p:pic>
      <p:grpSp>
        <p:nvGrpSpPr>
          <p:cNvPr id="15" name="Gruppo 14"/>
          <p:cNvGrpSpPr/>
          <p:nvPr/>
        </p:nvGrpSpPr>
        <p:grpSpPr>
          <a:xfrm>
            <a:off x="71250" y="1643050"/>
            <a:ext cx="3460443" cy="4190880"/>
            <a:chOff x="-1214478" y="2667120"/>
            <a:chExt cx="4286280" cy="5191036"/>
          </a:xfrm>
        </p:grpSpPr>
        <p:pic>
          <p:nvPicPr>
            <p:cNvPr id="67588" name="Picture 4" descr="Il Centro Ricerche Casaccia - ENEA Casaccia"/>
            <p:cNvPicPr>
              <a:picLocks noChangeAspect="1" noChangeArrowheads="1"/>
            </p:cNvPicPr>
            <p:nvPr/>
          </p:nvPicPr>
          <p:blipFill>
            <a:blip r:embed="rId3"/>
            <a:srcRect l="3054" t="4878" r="5339" b="7316"/>
            <a:stretch>
              <a:fillRect/>
            </a:stretch>
          </p:blipFill>
          <p:spPr bwMode="auto">
            <a:xfrm>
              <a:off x="-1214478" y="2667120"/>
              <a:ext cx="4286280" cy="2571768"/>
            </a:xfrm>
            <a:prstGeom prst="rect">
              <a:avLst/>
            </a:prstGeom>
            <a:noFill/>
          </p:spPr>
        </p:pic>
        <p:pic>
          <p:nvPicPr>
            <p:cNvPr id="67590" name="Picture 6" descr="ENEA CASACCIA: E' GIALLO SULLA SCOMPARSA DI UN DIPENDENTE | L'Osservatore  d'Itali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214478" y="5286388"/>
              <a:ext cx="4286280" cy="2571768"/>
            </a:xfrm>
            <a:prstGeom prst="rect">
              <a:avLst/>
            </a:prstGeom>
            <a:noFill/>
          </p:spPr>
        </p:pic>
      </p:grpSp>
      <p:sp>
        <p:nvSpPr>
          <p:cNvPr id="16" name="CasellaDiTesto 15"/>
          <p:cNvSpPr txBox="1"/>
          <p:nvPr/>
        </p:nvSpPr>
        <p:spPr>
          <a:xfrm>
            <a:off x="3571868" y="1654579"/>
            <a:ext cx="5429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A partire dagli anni ‘50, presso il centro di ricerca ENEA (Casaccia), si iniziarono a testare l’effetto delle radiazioni sulle piante di interesse agronomico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 e le mutazioni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1422090"/>
            <a:ext cx="4643470" cy="35096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magine 12" descr="campo-gamma-casaccia-CNEN-ENE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342"/>
          <a:stretch/>
        </p:blipFill>
        <p:spPr>
          <a:xfrm>
            <a:off x="5212249" y="1428737"/>
            <a:ext cx="3646031" cy="421484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asellaDiTesto 14"/>
          <p:cNvSpPr txBox="1"/>
          <p:nvPr/>
        </p:nvSpPr>
        <p:spPr>
          <a:xfrm>
            <a:off x="321533" y="5000636"/>
            <a:ext cx="199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333333"/>
                </a:solidFill>
                <a:latin typeface="+mn-lt"/>
              </a:rPr>
              <a:t>Campo GAMMA del Centro di Ricerca</a:t>
            </a:r>
          </a:p>
          <a:p>
            <a:r>
              <a:rPr lang="it-IT" dirty="0" smtClean="0">
                <a:solidFill>
                  <a:srgbClr val="333333"/>
                </a:solidFill>
                <a:latin typeface="+mn-lt"/>
              </a:rPr>
              <a:t>ENEA (Casaccia) - ROMA</a:t>
            </a:r>
            <a:endParaRPr lang="it-IT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155379" y="5726891"/>
            <a:ext cx="24288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333333"/>
                </a:solidFill>
                <a:latin typeface="+mn-lt"/>
              </a:rPr>
              <a:t>Sorgente radioattiva posta al centro del campo</a:t>
            </a:r>
            <a:endParaRPr lang="it-IT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4286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L’uso delle mutazioni indotte dal 1950 ad oggi</a:t>
            </a:r>
          </a:p>
        </p:txBody>
      </p:sp>
      <p:pic>
        <p:nvPicPr>
          <p:cNvPr id="16" name="Immagine 15" descr="Figura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214314"/>
            <a:ext cx="4835289" cy="5786454"/>
          </a:xfrm>
          <a:prstGeom prst="rect">
            <a:avLst/>
          </a:prstGeom>
        </p:spPr>
      </p:pic>
      <p:pic>
        <p:nvPicPr>
          <p:cNvPr id="17" name="Immagine 16" descr="logo-aiea1_fullscree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1970"/>
          <a:stretch/>
        </p:blipFill>
        <p:spPr>
          <a:xfrm>
            <a:off x="476284" y="2357430"/>
            <a:ext cx="1579588" cy="1559096"/>
          </a:xfrm>
          <a:prstGeom prst="rect">
            <a:avLst/>
          </a:prstGeom>
        </p:spPr>
      </p:pic>
      <p:pic>
        <p:nvPicPr>
          <p:cNvPr id="18" name="Immagine 17" descr="logo-aiea1_fullscree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409"/>
          <a:stretch/>
        </p:blipFill>
        <p:spPr>
          <a:xfrm>
            <a:off x="440471" y="3846852"/>
            <a:ext cx="3027255" cy="1153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3413" y="1428735"/>
            <a:ext cx="6929486" cy="460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Oggi abbiamo a disposizione tecniche più precise e sofisticate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Quello che è accaduto per il grano è accaduto anche per molte altre piante</a:t>
            </a:r>
          </a:p>
        </p:txBody>
      </p:sp>
      <p:pic>
        <p:nvPicPr>
          <p:cNvPr id="17" name="Immagine 16" descr="Wild-mustard-plant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59" r="12134"/>
          <a:stretch/>
        </p:blipFill>
        <p:spPr>
          <a:xfrm>
            <a:off x="357158" y="1500174"/>
            <a:ext cx="2743112" cy="4514278"/>
          </a:xfrm>
          <a:prstGeom prst="rect">
            <a:avLst/>
          </a:prstGeom>
        </p:spPr>
      </p:pic>
      <p:grpSp>
        <p:nvGrpSpPr>
          <p:cNvPr id="19" name="Gruppo 18"/>
          <p:cNvGrpSpPr/>
          <p:nvPr/>
        </p:nvGrpSpPr>
        <p:grpSpPr>
          <a:xfrm>
            <a:off x="3214678" y="1428736"/>
            <a:ext cx="5768637" cy="4656592"/>
            <a:chOff x="3214678" y="1428736"/>
            <a:chExt cx="5768637" cy="4656592"/>
          </a:xfrm>
        </p:grpSpPr>
        <p:pic>
          <p:nvPicPr>
            <p:cNvPr id="11" name="Immagine 10" descr="Broccoli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0892" y="1643050"/>
              <a:ext cx="1614061" cy="1465254"/>
            </a:xfrm>
            <a:prstGeom prst="rect">
              <a:avLst/>
            </a:prstGeom>
          </p:spPr>
        </p:pic>
        <p:pic>
          <p:nvPicPr>
            <p:cNvPr id="12" name="Immagine 11" descr="kale_titl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4942" y="2505847"/>
              <a:ext cx="1615394" cy="1280343"/>
            </a:xfrm>
            <a:prstGeom prst="rect">
              <a:avLst/>
            </a:prstGeom>
          </p:spPr>
        </p:pic>
        <p:pic>
          <p:nvPicPr>
            <p:cNvPr id="13" name="Immagine 12" descr="cabbage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8082" y="4714884"/>
              <a:ext cx="1625233" cy="1370444"/>
            </a:xfrm>
            <a:prstGeom prst="rect">
              <a:avLst/>
            </a:prstGeom>
          </p:spPr>
        </p:pic>
        <p:pic>
          <p:nvPicPr>
            <p:cNvPr id="15" name="Immagine 14" descr="Brussels-sprouts-vegetable-system1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9256" y="4143380"/>
              <a:ext cx="1616210" cy="1264860"/>
            </a:xfrm>
            <a:prstGeom prst="rect">
              <a:avLst/>
            </a:prstGeom>
          </p:spPr>
        </p:pic>
        <p:pic>
          <p:nvPicPr>
            <p:cNvPr id="16" name="Immagine 15" descr="image_riviera_red_cabbage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4744" y="4786322"/>
              <a:ext cx="1633731" cy="1244298"/>
            </a:xfrm>
            <a:prstGeom prst="rect">
              <a:avLst/>
            </a:prstGeom>
          </p:spPr>
        </p:pic>
        <p:pic>
          <p:nvPicPr>
            <p:cNvPr id="10" name="Immagine 9" descr="Cauliflower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306" y="1428736"/>
              <a:ext cx="1629018" cy="1629018"/>
            </a:xfrm>
            <a:prstGeom prst="rect">
              <a:avLst/>
            </a:prstGeom>
          </p:spPr>
        </p:pic>
        <p:sp>
          <p:nvSpPr>
            <p:cNvPr id="18" name="Parentesi graffa chiusa 17"/>
            <p:cNvSpPr/>
            <p:nvPr/>
          </p:nvSpPr>
          <p:spPr bwMode="auto">
            <a:xfrm>
              <a:off x="3214678" y="1500174"/>
              <a:ext cx="357190" cy="4500594"/>
            </a:xfrm>
            <a:prstGeom prst="rightBrace">
              <a:avLst/>
            </a:prstGeom>
            <a:noFill/>
            <a:ln w="12700">
              <a:solidFill>
                <a:srgbClr val="1C1C1C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Quello che è accaduto per il grano è accaduto anche per molte altre piante</a:t>
            </a:r>
          </a:p>
        </p:txBody>
      </p:sp>
      <p:pic>
        <p:nvPicPr>
          <p:cNvPr id="20" name="Immagine 19" descr="dsc_32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8" y="2143116"/>
            <a:ext cx="4429124" cy="2957363"/>
          </a:xfrm>
          <a:prstGeom prst="rect">
            <a:avLst/>
          </a:prstGeom>
        </p:spPr>
      </p:pic>
      <p:pic>
        <p:nvPicPr>
          <p:cNvPr id="21" name="Immagine 20" descr="carrot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2088" y="1406780"/>
            <a:ext cx="2957362" cy="4430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Quello che è accaduto per il grano è accaduto anche per molte altre piante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083930"/>
            <a:ext cx="495623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14" descr="p10301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5" y="2143117"/>
            <a:ext cx="3976589" cy="2982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Quello che è accaduto per il grano è accaduto anche per molte altre piante</a:t>
            </a:r>
          </a:p>
        </p:txBody>
      </p:sp>
      <p:pic>
        <p:nvPicPr>
          <p:cNvPr id="12" name="Immagine 11" descr="9.14.15-teosi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07" y="2073214"/>
            <a:ext cx="4274217" cy="3205664"/>
          </a:xfrm>
          <a:prstGeom prst="rect">
            <a:avLst/>
          </a:prstGeom>
        </p:spPr>
      </p:pic>
      <p:pic>
        <p:nvPicPr>
          <p:cNvPr id="13" name="Immagine 12" descr="maiskolben-maismehl-polen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2080724"/>
            <a:ext cx="4274217" cy="3205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Quello che è accaduto per il grano è accaduto anche per molte altre piante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065883"/>
            <a:ext cx="4268139" cy="322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4460"/>
            <a:ext cx="4278506" cy="318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Cosa ha comportato </a:t>
            </a:r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la rivoluzione verde?</a:t>
            </a:r>
            <a:endParaRPr lang="it-IT" sz="20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694339"/>
            <a:ext cx="4503761" cy="382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4971" y="1714488"/>
            <a:ext cx="451902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nquinamento Atmosferico | Apoteca Nat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45" y="1000108"/>
            <a:ext cx="8962221" cy="514353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" name="Rettangolo 17"/>
          <p:cNvSpPr/>
          <p:nvPr/>
        </p:nvSpPr>
        <p:spPr bwMode="auto">
          <a:xfrm>
            <a:off x="0" y="1000108"/>
            <a:ext cx="9144000" cy="500066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90412" y="1785926"/>
            <a:ext cx="213250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>
                <a:solidFill>
                  <a:schemeClr val="tx1"/>
                </a:solidFill>
                <a:latin typeface="+mn-lt"/>
              </a:rPr>
              <a:t>Impatto su:</a:t>
            </a:r>
          </a:p>
          <a:p>
            <a:endParaRPr lang="it-IT" sz="32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it-IT" sz="3200" dirty="0" smtClean="0">
                <a:solidFill>
                  <a:schemeClr val="tx1"/>
                </a:solidFill>
                <a:latin typeface="+mn-lt"/>
              </a:rPr>
              <a:t> Ambiente</a:t>
            </a:r>
          </a:p>
          <a:p>
            <a:endParaRPr lang="it-IT" sz="32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it-IT" sz="3200" dirty="0" smtClean="0">
                <a:solidFill>
                  <a:schemeClr val="tx1"/>
                </a:solidFill>
                <a:latin typeface="+mn-lt"/>
              </a:rPr>
              <a:t> Paesaggio</a:t>
            </a:r>
          </a:p>
          <a:p>
            <a:endParaRPr lang="it-IT" sz="32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it-IT" sz="3200" dirty="0" smtClean="0">
                <a:solidFill>
                  <a:schemeClr val="tx1"/>
                </a:solidFill>
                <a:latin typeface="+mn-lt"/>
              </a:rPr>
              <a:t> Salute</a:t>
            </a:r>
            <a:endParaRPr lang="it-IT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3162246" y="2595494"/>
            <a:ext cx="34870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/>
                </a:solidFill>
                <a:latin typeface="+mn-lt"/>
              </a:rPr>
              <a:t> Emissioni di gas a effetto serra</a:t>
            </a:r>
            <a:endParaRPr lang="it-IT" sz="20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/>
                </a:solidFill>
                <a:latin typeface="+mn-lt"/>
              </a:rPr>
              <a:t> Inquinamento</a:t>
            </a:r>
            <a:endParaRPr lang="it-IT" sz="20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it-IT" sz="2000" dirty="0" smtClean="0">
                <a:solidFill>
                  <a:schemeClr val="tx1"/>
                </a:solidFill>
                <a:latin typeface="+mn-lt"/>
              </a:rPr>
              <a:t> Consumo </a:t>
            </a:r>
            <a:r>
              <a:rPr lang="it-IT" sz="2000" dirty="0" smtClean="0">
                <a:solidFill>
                  <a:schemeClr val="tx1"/>
                </a:solidFill>
                <a:latin typeface="+mn-lt"/>
              </a:rPr>
              <a:t>di </a:t>
            </a:r>
            <a:r>
              <a:rPr lang="it-IT" sz="2000" dirty="0" smtClean="0">
                <a:solidFill>
                  <a:schemeClr val="tx1"/>
                </a:solidFill>
                <a:latin typeface="+mn-lt"/>
              </a:rPr>
              <a:t>risorse (es. acqua)</a:t>
            </a:r>
            <a:endParaRPr lang="it-IT" sz="2000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5" name="Connettore 2 14"/>
          <p:cNvCxnSpPr/>
          <p:nvPr/>
        </p:nvCxnSpPr>
        <p:spPr bwMode="auto">
          <a:xfrm>
            <a:off x="2233364" y="3095560"/>
            <a:ext cx="900000" cy="1588"/>
          </a:xfrm>
          <a:prstGeom prst="straightConnector1">
            <a:avLst/>
          </a:prstGeom>
          <a:noFill/>
          <a:ln w="19050">
            <a:solidFill>
              <a:srgbClr val="1C1C1C"/>
            </a:solidFill>
            <a:tailEnd type="arrow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6" name="Connettore 2 15"/>
          <p:cNvCxnSpPr/>
          <p:nvPr/>
        </p:nvCxnSpPr>
        <p:spPr bwMode="auto">
          <a:xfrm>
            <a:off x="6615020" y="2821871"/>
            <a:ext cx="900000" cy="1588"/>
          </a:xfrm>
          <a:prstGeom prst="straightConnector1">
            <a:avLst/>
          </a:prstGeom>
          <a:noFill/>
          <a:ln w="19050">
            <a:solidFill>
              <a:srgbClr val="1C1C1C"/>
            </a:solidFill>
            <a:tailEnd type="arrow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CasellaDiTesto 16"/>
          <p:cNvSpPr txBox="1"/>
          <p:nvPr/>
        </p:nvSpPr>
        <p:spPr>
          <a:xfrm>
            <a:off x="7531839" y="2678807"/>
            <a:ext cx="1528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chemeClr val="tx1"/>
                </a:solidFill>
                <a:latin typeface="+mn-lt"/>
              </a:rPr>
              <a:t> CO</a:t>
            </a:r>
            <a:r>
              <a:rPr lang="it-IT" sz="1600" baseline="-25000" dirty="0" smtClean="0">
                <a:solidFill>
                  <a:schemeClr val="tx1"/>
                </a:solidFill>
                <a:latin typeface="+mn-lt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chemeClr val="tx1"/>
                </a:solidFill>
                <a:latin typeface="+mn-lt"/>
              </a:rPr>
              <a:t> Aumento delle</a:t>
            </a:r>
          </a:p>
          <a:p>
            <a:r>
              <a:rPr lang="it-IT" sz="1600" dirty="0" smtClean="0">
                <a:solidFill>
                  <a:schemeClr val="tx1"/>
                </a:solidFill>
                <a:latin typeface="+mn-lt"/>
              </a:rPr>
              <a:t>temperature</a:t>
            </a:r>
            <a:endParaRPr lang="it-IT" sz="16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54" y="1559549"/>
            <a:ext cx="7585398" cy="4414403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4874978" y="3082722"/>
            <a:ext cx="3554674" cy="2905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3"/>
          <a:srcRect b="12849"/>
          <a:stretch>
            <a:fillRect/>
          </a:stretch>
        </p:blipFill>
        <p:spPr>
          <a:xfrm>
            <a:off x="5070406" y="3082722"/>
            <a:ext cx="3110346" cy="2905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263753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Come i cambiamenti climatici possono avere</a:t>
            </a:r>
          </a:p>
          <a:p>
            <a:pPr algn="ctr"/>
            <a:r>
              <a:rPr lang="it-IT" sz="32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 effetto sulla crescita delle piante?</a:t>
            </a:r>
            <a:endParaRPr lang="it-IT" sz="3200" dirty="0" smtClean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57159" y="1714488"/>
            <a:ext cx="864399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L'aumento della concentrazione di anidride carbonica (CO2) nell'atmosfera a causa delle attività umane e l'aumento delle temperature dovuto al surriscaldamento globale stanno avendo un effetto significativo sulla crescita delle piante.</a:t>
            </a: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In generale, l'aumento della concentrazione di CO2 ha un effetto fertilizzante sulla crescita delle piante, poiché la CO2 è un componente essenziale della fotosintesi. L'aumento della concentrazione di CO2 può aumentare la velocità con cui le piante assorbono e utilizzano la CO2, aumentando così la loro crescita.</a:t>
            </a: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D'altro canto, l'aumento delle temperature dovuto al surriscaldamento globale può avere un effetto negativo sulla crescita delle piante, poiché le temperature elevate possono ridurre la disponibilità d'acqua e causare la morte delle piante. Inoltre, l'aumento delle temperature può alterare i cicli di crescita delle piante, influire sulla germinazione delle semine e persino causare la distribuzione spaziale e temporale delle specie di piante.</a:t>
            </a: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+mn-lt"/>
              </a:rPr>
              <a:t>In generale, l'effetto combinato dell'aumento della concentrazione di CO2 e delle temperature dovuto al surriscaldamento globale sulla crescita delle piante è complesso e dipende da molteplici fattori, come la specie di pianta, la disponibilità di acqua e nutrienti, e le condizioni climatiche locali. Gli studi suggeriscono che l'effetto combinato dell'aumento della concentrazione di CO2 e delle temperature può avere sia un effetto positivo che negativo sulla crescita delle piante, ma in generale, l'aumento delle temperature potrebbe superare l'effetto positivo dell'aumento della concentrazione di CO2.</a:t>
            </a:r>
          </a:p>
          <a:p>
            <a:pPr algn="just"/>
            <a:endParaRPr lang="it-IT" sz="14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pic>
        <p:nvPicPr>
          <p:cNvPr id="28674" name="Picture 2" descr="Mechanisms of elevated CO2-induced thermotolerance in plants: the role of  phytohormones | SpringerLin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14422"/>
            <a:ext cx="6524625" cy="5114926"/>
          </a:xfrm>
          <a:prstGeom prst="rect">
            <a:avLst/>
          </a:prstGeom>
          <a:noFill/>
        </p:spPr>
      </p:pic>
      <p:pic>
        <p:nvPicPr>
          <p:cNvPr id="28676" name="Picture 4" descr="Plant Science on Twitter: &quot;Mechanisms of elevated CO2-induced  thermotolerance in plants: the role of phytohormones  https://t.co/JgG6Ny5tEk #plantscience ♻️ https://t.co/S8qFoJR6od&quot; / Twit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24025"/>
            <a:ext cx="8429625" cy="5133975"/>
          </a:xfrm>
          <a:prstGeom prst="rect">
            <a:avLst/>
          </a:prstGeom>
          <a:noFill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2038" y="2505075"/>
            <a:ext cx="70199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pic>
        <p:nvPicPr>
          <p:cNvPr id="63490" name="Picture 2" descr="Fig. 4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4678363"/>
            <a:ext cx="5495925" cy="9753601"/>
          </a:xfrm>
          <a:prstGeom prst="rect">
            <a:avLst/>
          </a:prstGeom>
          <a:noFill/>
        </p:spPr>
      </p:pic>
      <p:pic>
        <p:nvPicPr>
          <p:cNvPr id="63492" name="Picture 4" descr="Fig. 3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4678363"/>
            <a:ext cx="5133975" cy="9753601"/>
          </a:xfrm>
          <a:prstGeom prst="rect">
            <a:avLst/>
          </a:prstGeom>
          <a:noFill/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4988" y="2562225"/>
            <a:ext cx="55340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pic>
        <p:nvPicPr>
          <p:cNvPr id="64514" name="Picture 2" descr="https://www.frontiersin.org/files/Articles/1067713/fpls-13-1067713-HTML-r1/image_m/fpls-13-1067713-g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642918"/>
            <a:ext cx="13496925" cy="5467351"/>
          </a:xfrm>
          <a:prstGeom prst="rect">
            <a:avLst/>
          </a:prstGeom>
          <a:noFill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1309688"/>
            <a:ext cx="76962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Le bobine del DNA raccontano l'evoluzione delle cellule complesse - Le  Scien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2" name="AutoShape 4" descr="Epigenomica: un “nuovo codice” oltre la sequenza di b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8" name="AutoShape 2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Dipartimen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AutoShape 2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ow can manufacturers harness the potential of polyphenols? | figlobal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92867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75000"/>
                  </a:schemeClr>
                </a:solidFill>
              </a:rPr>
              <a:t>Impatto dei sistemi agricoli nell’era moderna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713" y="1528763"/>
            <a:ext cx="76485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3550" y="76200"/>
            <a:ext cx="56769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13" y="733425"/>
            <a:ext cx="90963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 altLang="it-IT">
              <a:latin typeface="Calibri" pitchFamily="34" charset="0"/>
            </a:endParaRPr>
          </a:p>
        </p:txBody>
      </p:sp>
      <p:grpSp>
        <p:nvGrpSpPr>
          <p:cNvPr id="21507" name="Group 17"/>
          <p:cNvGrpSpPr>
            <a:grpSpLocks/>
          </p:cNvGrpSpPr>
          <p:nvPr/>
        </p:nvGrpSpPr>
        <p:grpSpPr bwMode="auto">
          <a:xfrm>
            <a:off x="0" y="2759075"/>
            <a:ext cx="9145588" cy="4098925"/>
            <a:chOff x="0" y="1738"/>
            <a:chExt cx="5761" cy="2582"/>
          </a:xfrm>
        </p:grpSpPr>
        <p:pic>
          <p:nvPicPr>
            <p:cNvPr id="21510" name="Picture 15" descr="Fondin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2158"/>
              <a:ext cx="5760" cy="2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1" name="Picture 13" descr="logo +marchio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160"/>
              <a:ext cx="5761" cy="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2" name="Picture 16" descr="fascia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16" y="1738"/>
              <a:ext cx="4444" cy="422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1516</Words>
  <Application>Microsoft Office PowerPoint</Application>
  <PresentationFormat>Presentazione su schermo (4:3)</PresentationFormat>
  <Paragraphs>154</Paragraphs>
  <Slides>49</Slides>
  <Notes>2</Notes>
  <HiddenSlides>0</HiddenSlides>
  <MMClips>5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1" baseType="lpstr">
      <vt:lpstr>Default Theme</vt:lpstr>
      <vt:lpstr>Image</vt:lpstr>
      <vt:lpstr>IIS LUCIO ANNEO SENECA  Liceo Classico - Linguistico - Scientifico  Via F. Albergotti, 35 - Roma 28 Feb. 2023   Organismi Geneticamente Modificati: tra tecnica e società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</vt:vector>
  </TitlesOfParts>
  <Company>- -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- -</dc:creator>
  <cp:lastModifiedBy>Franco</cp:lastModifiedBy>
  <cp:revision>472</cp:revision>
  <dcterms:created xsi:type="dcterms:W3CDTF">2006-11-20T16:13:10Z</dcterms:created>
  <dcterms:modified xsi:type="dcterms:W3CDTF">2023-02-12T11:37:50Z</dcterms:modified>
</cp:coreProperties>
</file>